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70" r:id="rId3"/>
    <p:sldId id="265" r:id="rId4"/>
    <p:sldId id="266" r:id="rId5"/>
    <p:sldId id="257" r:id="rId6"/>
    <p:sldId id="267" r:id="rId7"/>
    <p:sldId id="272" r:id="rId8"/>
    <p:sldId id="271" r:id="rId9"/>
    <p:sldId id="258" r:id="rId10"/>
    <p:sldId id="269" r:id="rId11"/>
    <p:sldId id="273" r:id="rId12"/>
    <p:sldId id="348" r:id="rId13"/>
    <p:sldId id="335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9" r:id="rId23"/>
    <p:sldId id="345" r:id="rId24"/>
    <p:sldId id="346" r:id="rId25"/>
    <p:sldId id="347" r:id="rId26"/>
    <p:sldId id="333" r:id="rId27"/>
    <p:sldId id="334" r:id="rId28"/>
    <p:sldId id="336" r:id="rId29"/>
    <p:sldId id="35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85E63-B42A-CA47-B83A-5B2803DDF30F}" type="doc">
      <dgm:prSet loTypeId="urn:microsoft.com/office/officeart/2008/layout/LinedList" loCatId="list" qsTypeId="urn:microsoft.com/office/officeart/2005/8/quickstyle/simple5" qsCatId="simple" csTypeId="urn:microsoft.com/office/officeart/2005/8/colors/colorful1" csCatId="colorful" phldr="1"/>
      <dgm:spPr/>
    </dgm:pt>
    <dgm:pt modelId="{E7F7A958-5CB1-144E-BEC2-3BC1A723314B}">
      <dgm:prSet phldrT="[Text]"/>
      <dgm:spPr/>
      <dgm:t>
        <a:bodyPr/>
        <a:lstStyle/>
        <a:p>
          <a:r>
            <a:rPr lang="en-US" dirty="0" err="1"/>
            <a:t>AI算法能力</a:t>
          </a:r>
          <a:r>
            <a:rPr lang="zh-CN" altLang="en-US" dirty="0"/>
            <a:t> </a:t>
          </a:r>
          <a:r>
            <a:rPr lang="en-US" altLang="zh-CN" dirty="0"/>
            <a:t>10%</a:t>
          </a:r>
          <a:endParaRPr lang="en-US" dirty="0"/>
        </a:p>
      </dgm:t>
    </dgm:pt>
    <dgm:pt modelId="{5AE1F0D2-DA51-CC45-AEA6-CE0B03B6B93B}" type="parTrans" cxnId="{473554D4-3170-B94F-8626-7864BA0CB86D}">
      <dgm:prSet/>
      <dgm:spPr/>
      <dgm:t>
        <a:bodyPr/>
        <a:lstStyle/>
        <a:p>
          <a:endParaRPr lang="en-US"/>
        </a:p>
      </dgm:t>
    </dgm:pt>
    <dgm:pt modelId="{69100C50-D5CD-2942-91DE-503D0DE37953}" type="sibTrans" cxnId="{473554D4-3170-B94F-8626-7864BA0CB86D}">
      <dgm:prSet/>
      <dgm:spPr/>
      <dgm:t>
        <a:bodyPr/>
        <a:lstStyle/>
        <a:p>
          <a:endParaRPr lang="en-US"/>
        </a:p>
      </dgm:t>
    </dgm:pt>
    <dgm:pt modelId="{2DBFC767-D6C5-FA4C-AFE8-9111A14D8E89}">
      <dgm:prSet phldrT="[Text]"/>
      <dgm:spPr/>
      <dgm:t>
        <a:bodyPr/>
        <a:lstStyle/>
        <a:p>
          <a:r>
            <a:rPr lang="en-US" dirty="0" err="1"/>
            <a:t>数学建模能力</a:t>
          </a:r>
          <a:r>
            <a:rPr lang="zh-CN" altLang="en-US" dirty="0"/>
            <a:t>  </a:t>
          </a:r>
          <a:r>
            <a:rPr lang="en-US" altLang="zh-CN" dirty="0"/>
            <a:t>30%</a:t>
          </a:r>
          <a:endParaRPr lang="en-US" dirty="0"/>
        </a:p>
      </dgm:t>
    </dgm:pt>
    <dgm:pt modelId="{E8C81EC3-A846-6040-B9D2-F60BD3A90312}" type="parTrans" cxnId="{FD20C5D1-237B-0E44-867B-37F6F2829222}">
      <dgm:prSet/>
      <dgm:spPr/>
      <dgm:t>
        <a:bodyPr/>
        <a:lstStyle/>
        <a:p>
          <a:endParaRPr lang="en-US"/>
        </a:p>
      </dgm:t>
    </dgm:pt>
    <dgm:pt modelId="{B0BBB6EE-10B2-BF47-BFB6-21A86426FF38}" type="sibTrans" cxnId="{FD20C5D1-237B-0E44-867B-37F6F2829222}">
      <dgm:prSet/>
      <dgm:spPr/>
      <dgm:t>
        <a:bodyPr/>
        <a:lstStyle/>
        <a:p>
          <a:endParaRPr lang="en-US"/>
        </a:p>
      </dgm:t>
    </dgm:pt>
    <dgm:pt modelId="{948C4119-7C3E-4C4E-A4EB-9680FCE1FF9C}">
      <dgm:prSet phldrT="[Text]"/>
      <dgm:spPr/>
      <dgm:t>
        <a:bodyPr/>
        <a:lstStyle/>
        <a:p>
          <a:r>
            <a:rPr lang="en-US" dirty="0" err="1"/>
            <a:t>经典算法编程能力</a:t>
          </a:r>
          <a:r>
            <a:rPr lang="zh-CN" altLang="en-US" dirty="0"/>
            <a:t> </a:t>
          </a:r>
          <a:r>
            <a:rPr lang="en-US" altLang="zh-CN" dirty="0"/>
            <a:t>60%</a:t>
          </a:r>
          <a:endParaRPr lang="en-US" dirty="0"/>
        </a:p>
      </dgm:t>
    </dgm:pt>
    <dgm:pt modelId="{5864E166-A530-874F-8F02-C50DA75E6A74}" type="parTrans" cxnId="{CDE6CC4A-02C8-024C-B05D-BCEE1A46476B}">
      <dgm:prSet/>
      <dgm:spPr/>
      <dgm:t>
        <a:bodyPr/>
        <a:lstStyle/>
        <a:p>
          <a:endParaRPr lang="en-US"/>
        </a:p>
      </dgm:t>
    </dgm:pt>
    <dgm:pt modelId="{7D6AB518-315C-AB44-9BC3-C1418582CBC3}" type="sibTrans" cxnId="{CDE6CC4A-02C8-024C-B05D-BCEE1A46476B}">
      <dgm:prSet/>
      <dgm:spPr/>
      <dgm:t>
        <a:bodyPr/>
        <a:lstStyle/>
        <a:p>
          <a:endParaRPr lang="en-US"/>
        </a:p>
      </dgm:t>
    </dgm:pt>
    <dgm:pt modelId="{06A4574D-5C98-A54B-AED9-30E06B04438B}">
      <dgm:prSet/>
      <dgm:spPr/>
      <dgm:t>
        <a:bodyPr/>
        <a:lstStyle/>
        <a:p>
          <a:r>
            <a:rPr lang="en-US" dirty="0" err="1"/>
            <a:t>读书</a:t>
          </a:r>
          <a:r>
            <a:rPr lang="zh-CN" altLang="en-US" dirty="0"/>
            <a:t> </a:t>
          </a:r>
          <a:r>
            <a:rPr lang="en-US" altLang="zh-CN" dirty="0"/>
            <a:t>110%</a:t>
          </a:r>
          <a:r>
            <a:rPr lang="zh-CN" altLang="en-US" dirty="0"/>
            <a:t>，心理学，社会学，管理学，技术是能力，认知决定如何使用技术</a:t>
          </a:r>
          <a:endParaRPr lang="en-US" dirty="0"/>
        </a:p>
      </dgm:t>
    </dgm:pt>
    <dgm:pt modelId="{EEAF96BB-27BB-0B4E-A834-7A4058F4BDCC}" type="parTrans" cxnId="{FDFDCED4-0F3E-8047-BCA2-0F968C3D7081}">
      <dgm:prSet/>
      <dgm:spPr/>
      <dgm:t>
        <a:bodyPr/>
        <a:lstStyle/>
        <a:p>
          <a:endParaRPr lang="en-US"/>
        </a:p>
      </dgm:t>
    </dgm:pt>
    <dgm:pt modelId="{F7434310-C3FE-9B47-89BC-93C5204DC992}" type="sibTrans" cxnId="{FDFDCED4-0F3E-8047-BCA2-0F968C3D7081}">
      <dgm:prSet/>
      <dgm:spPr/>
      <dgm:t>
        <a:bodyPr/>
        <a:lstStyle/>
        <a:p>
          <a:endParaRPr lang="en-US"/>
        </a:p>
      </dgm:t>
    </dgm:pt>
    <dgm:pt modelId="{707952C0-BAA7-6041-88B7-7964187992BB}" type="pres">
      <dgm:prSet presAssocID="{07C85E63-B42A-CA47-B83A-5B2803DDF30F}" presName="vert0" presStyleCnt="0">
        <dgm:presLayoutVars>
          <dgm:dir/>
          <dgm:animOne val="branch"/>
          <dgm:animLvl val="lvl"/>
        </dgm:presLayoutVars>
      </dgm:prSet>
      <dgm:spPr/>
    </dgm:pt>
    <dgm:pt modelId="{21C38245-7283-A644-B18F-CF918BB6352D}" type="pres">
      <dgm:prSet presAssocID="{E7F7A958-5CB1-144E-BEC2-3BC1A723314B}" presName="thickLine" presStyleLbl="alignNode1" presStyleIdx="0" presStyleCnt="4"/>
      <dgm:spPr/>
    </dgm:pt>
    <dgm:pt modelId="{6508FEB9-9828-BF41-9E01-171C13785685}" type="pres">
      <dgm:prSet presAssocID="{E7F7A958-5CB1-144E-BEC2-3BC1A723314B}" presName="horz1" presStyleCnt="0"/>
      <dgm:spPr/>
    </dgm:pt>
    <dgm:pt modelId="{47A85082-C12A-614D-92A6-4C01BD854810}" type="pres">
      <dgm:prSet presAssocID="{E7F7A958-5CB1-144E-BEC2-3BC1A723314B}" presName="tx1" presStyleLbl="revTx" presStyleIdx="0" presStyleCnt="4"/>
      <dgm:spPr/>
    </dgm:pt>
    <dgm:pt modelId="{2EBA2F86-B75C-6140-A087-87265CA328C5}" type="pres">
      <dgm:prSet presAssocID="{E7F7A958-5CB1-144E-BEC2-3BC1A723314B}" presName="vert1" presStyleCnt="0"/>
      <dgm:spPr/>
    </dgm:pt>
    <dgm:pt modelId="{6E025117-8A32-9544-8173-7A9F6CFB49B4}" type="pres">
      <dgm:prSet presAssocID="{2DBFC767-D6C5-FA4C-AFE8-9111A14D8E89}" presName="thickLine" presStyleLbl="alignNode1" presStyleIdx="1" presStyleCnt="4"/>
      <dgm:spPr/>
    </dgm:pt>
    <dgm:pt modelId="{3F810A13-231E-5A4E-AB16-49630EAC46A9}" type="pres">
      <dgm:prSet presAssocID="{2DBFC767-D6C5-FA4C-AFE8-9111A14D8E89}" presName="horz1" presStyleCnt="0"/>
      <dgm:spPr/>
    </dgm:pt>
    <dgm:pt modelId="{6C055376-2957-6A46-A715-F08962301CB3}" type="pres">
      <dgm:prSet presAssocID="{2DBFC767-D6C5-FA4C-AFE8-9111A14D8E89}" presName="tx1" presStyleLbl="revTx" presStyleIdx="1" presStyleCnt="4"/>
      <dgm:spPr/>
    </dgm:pt>
    <dgm:pt modelId="{1C95B219-8F11-F643-82D1-225041B18135}" type="pres">
      <dgm:prSet presAssocID="{2DBFC767-D6C5-FA4C-AFE8-9111A14D8E89}" presName="vert1" presStyleCnt="0"/>
      <dgm:spPr/>
    </dgm:pt>
    <dgm:pt modelId="{A2EAEA50-C3DA-334D-921A-0D8DA5D7A935}" type="pres">
      <dgm:prSet presAssocID="{948C4119-7C3E-4C4E-A4EB-9680FCE1FF9C}" presName="thickLine" presStyleLbl="alignNode1" presStyleIdx="2" presStyleCnt="4"/>
      <dgm:spPr/>
    </dgm:pt>
    <dgm:pt modelId="{F5E959C4-F421-FA4B-92E7-FCED3374DB39}" type="pres">
      <dgm:prSet presAssocID="{948C4119-7C3E-4C4E-A4EB-9680FCE1FF9C}" presName="horz1" presStyleCnt="0"/>
      <dgm:spPr/>
    </dgm:pt>
    <dgm:pt modelId="{A565DEE7-89E6-064A-9835-B547C30186B7}" type="pres">
      <dgm:prSet presAssocID="{948C4119-7C3E-4C4E-A4EB-9680FCE1FF9C}" presName="tx1" presStyleLbl="revTx" presStyleIdx="2" presStyleCnt="4"/>
      <dgm:spPr/>
    </dgm:pt>
    <dgm:pt modelId="{D39D7CB7-8A7B-984E-98C8-552E05442A28}" type="pres">
      <dgm:prSet presAssocID="{948C4119-7C3E-4C4E-A4EB-9680FCE1FF9C}" presName="vert1" presStyleCnt="0"/>
      <dgm:spPr/>
    </dgm:pt>
    <dgm:pt modelId="{5BEF3B95-3C64-1A4D-9BFF-E24BC4D4C132}" type="pres">
      <dgm:prSet presAssocID="{06A4574D-5C98-A54B-AED9-30E06B04438B}" presName="thickLine" presStyleLbl="alignNode1" presStyleIdx="3" presStyleCnt="4"/>
      <dgm:spPr/>
    </dgm:pt>
    <dgm:pt modelId="{EE109AEC-68F3-5640-9509-59010C947CFC}" type="pres">
      <dgm:prSet presAssocID="{06A4574D-5C98-A54B-AED9-30E06B04438B}" presName="horz1" presStyleCnt="0"/>
      <dgm:spPr/>
    </dgm:pt>
    <dgm:pt modelId="{A45E75DD-CA41-984A-9912-18BAAF140030}" type="pres">
      <dgm:prSet presAssocID="{06A4574D-5C98-A54B-AED9-30E06B04438B}" presName="tx1" presStyleLbl="revTx" presStyleIdx="3" presStyleCnt="4"/>
      <dgm:spPr/>
    </dgm:pt>
    <dgm:pt modelId="{6E116E64-24FC-2A44-84D8-41EA8416A615}" type="pres">
      <dgm:prSet presAssocID="{06A4574D-5C98-A54B-AED9-30E06B04438B}" presName="vert1" presStyleCnt="0"/>
      <dgm:spPr/>
    </dgm:pt>
  </dgm:ptLst>
  <dgm:cxnLst>
    <dgm:cxn modelId="{2015EE01-1272-0642-9547-C943175465E0}" type="presOf" srcId="{2DBFC767-D6C5-FA4C-AFE8-9111A14D8E89}" destId="{6C055376-2957-6A46-A715-F08962301CB3}" srcOrd="0" destOrd="0" presId="urn:microsoft.com/office/officeart/2008/layout/LinedList"/>
    <dgm:cxn modelId="{7C2E8927-120A-E048-815F-9FCF77A69AAA}" type="presOf" srcId="{E7F7A958-5CB1-144E-BEC2-3BC1A723314B}" destId="{47A85082-C12A-614D-92A6-4C01BD854810}" srcOrd="0" destOrd="0" presId="urn:microsoft.com/office/officeart/2008/layout/LinedList"/>
    <dgm:cxn modelId="{CDE6CC4A-02C8-024C-B05D-BCEE1A46476B}" srcId="{07C85E63-B42A-CA47-B83A-5B2803DDF30F}" destId="{948C4119-7C3E-4C4E-A4EB-9680FCE1FF9C}" srcOrd="2" destOrd="0" parTransId="{5864E166-A530-874F-8F02-C50DA75E6A74}" sibTransId="{7D6AB518-315C-AB44-9BC3-C1418582CBC3}"/>
    <dgm:cxn modelId="{2222DBA2-03F6-FB4F-963B-A69ED4FDDCE7}" type="presOf" srcId="{06A4574D-5C98-A54B-AED9-30E06B04438B}" destId="{A45E75DD-CA41-984A-9912-18BAAF140030}" srcOrd="0" destOrd="0" presId="urn:microsoft.com/office/officeart/2008/layout/LinedList"/>
    <dgm:cxn modelId="{89F558AE-3AA7-C040-8C1C-26EFA6385058}" type="presOf" srcId="{07C85E63-B42A-CA47-B83A-5B2803DDF30F}" destId="{707952C0-BAA7-6041-88B7-7964187992BB}" srcOrd="0" destOrd="0" presId="urn:microsoft.com/office/officeart/2008/layout/LinedList"/>
    <dgm:cxn modelId="{FD20C5D1-237B-0E44-867B-37F6F2829222}" srcId="{07C85E63-B42A-CA47-B83A-5B2803DDF30F}" destId="{2DBFC767-D6C5-FA4C-AFE8-9111A14D8E89}" srcOrd="1" destOrd="0" parTransId="{E8C81EC3-A846-6040-B9D2-F60BD3A90312}" sibTransId="{B0BBB6EE-10B2-BF47-BFB6-21A86426FF38}"/>
    <dgm:cxn modelId="{473554D4-3170-B94F-8626-7864BA0CB86D}" srcId="{07C85E63-B42A-CA47-B83A-5B2803DDF30F}" destId="{E7F7A958-5CB1-144E-BEC2-3BC1A723314B}" srcOrd="0" destOrd="0" parTransId="{5AE1F0D2-DA51-CC45-AEA6-CE0B03B6B93B}" sibTransId="{69100C50-D5CD-2942-91DE-503D0DE37953}"/>
    <dgm:cxn modelId="{FDFDCED4-0F3E-8047-BCA2-0F968C3D7081}" srcId="{07C85E63-B42A-CA47-B83A-5B2803DDF30F}" destId="{06A4574D-5C98-A54B-AED9-30E06B04438B}" srcOrd="3" destOrd="0" parTransId="{EEAF96BB-27BB-0B4E-A834-7A4058F4BDCC}" sibTransId="{F7434310-C3FE-9B47-89BC-93C5204DC992}"/>
    <dgm:cxn modelId="{FD245EE6-4EDC-AE47-8FC9-8A2DF0C87981}" type="presOf" srcId="{948C4119-7C3E-4C4E-A4EB-9680FCE1FF9C}" destId="{A565DEE7-89E6-064A-9835-B547C30186B7}" srcOrd="0" destOrd="0" presId="urn:microsoft.com/office/officeart/2008/layout/LinedList"/>
    <dgm:cxn modelId="{D281AACF-7244-604D-9DA1-91720DCE9383}" type="presParOf" srcId="{707952C0-BAA7-6041-88B7-7964187992BB}" destId="{21C38245-7283-A644-B18F-CF918BB6352D}" srcOrd="0" destOrd="0" presId="urn:microsoft.com/office/officeart/2008/layout/LinedList"/>
    <dgm:cxn modelId="{52618623-8AAF-0546-8D76-5A4915818AF3}" type="presParOf" srcId="{707952C0-BAA7-6041-88B7-7964187992BB}" destId="{6508FEB9-9828-BF41-9E01-171C13785685}" srcOrd="1" destOrd="0" presId="urn:microsoft.com/office/officeart/2008/layout/LinedList"/>
    <dgm:cxn modelId="{0BA87ABB-62B0-4945-AA7C-1AD67D0363F7}" type="presParOf" srcId="{6508FEB9-9828-BF41-9E01-171C13785685}" destId="{47A85082-C12A-614D-92A6-4C01BD854810}" srcOrd="0" destOrd="0" presId="urn:microsoft.com/office/officeart/2008/layout/LinedList"/>
    <dgm:cxn modelId="{B3F18C07-8CDD-0047-84A5-423D8F6932B6}" type="presParOf" srcId="{6508FEB9-9828-BF41-9E01-171C13785685}" destId="{2EBA2F86-B75C-6140-A087-87265CA328C5}" srcOrd="1" destOrd="0" presId="urn:microsoft.com/office/officeart/2008/layout/LinedList"/>
    <dgm:cxn modelId="{A74A52B0-9E5F-7D45-9854-3E56ED68EEE6}" type="presParOf" srcId="{707952C0-BAA7-6041-88B7-7964187992BB}" destId="{6E025117-8A32-9544-8173-7A9F6CFB49B4}" srcOrd="2" destOrd="0" presId="urn:microsoft.com/office/officeart/2008/layout/LinedList"/>
    <dgm:cxn modelId="{30746840-136F-6C4F-88E5-BA0B6BD501DA}" type="presParOf" srcId="{707952C0-BAA7-6041-88B7-7964187992BB}" destId="{3F810A13-231E-5A4E-AB16-49630EAC46A9}" srcOrd="3" destOrd="0" presId="urn:microsoft.com/office/officeart/2008/layout/LinedList"/>
    <dgm:cxn modelId="{48E13B5B-B103-014A-BD16-DCF228AAE69D}" type="presParOf" srcId="{3F810A13-231E-5A4E-AB16-49630EAC46A9}" destId="{6C055376-2957-6A46-A715-F08962301CB3}" srcOrd="0" destOrd="0" presId="urn:microsoft.com/office/officeart/2008/layout/LinedList"/>
    <dgm:cxn modelId="{9FAD61C1-7A4A-3044-B376-72F1D410B718}" type="presParOf" srcId="{3F810A13-231E-5A4E-AB16-49630EAC46A9}" destId="{1C95B219-8F11-F643-82D1-225041B18135}" srcOrd="1" destOrd="0" presId="urn:microsoft.com/office/officeart/2008/layout/LinedList"/>
    <dgm:cxn modelId="{CA54E4FD-484D-7148-8379-4DBF0F59BABD}" type="presParOf" srcId="{707952C0-BAA7-6041-88B7-7964187992BB}" destId="{A2EAEA50-C3DA-334D-921A-0D8DA5D7A935}" srcOrd="4" destOrd="0" presId="urn:microsoft.com/office/officeart/2008/layout/LinedList"/>
    <dgm:cxn modelId="{A8669321-E6BF-F44F-9033-9EFB58AB20FD}" type="presParOf" srcId="{707952C0-BAA7-6041-88B7-7964187992BB}" destId="{F5E959C4-F421-FA4B-92E7-FCED3374DB39}" srcOrd="5" destOrd="0" presId="urn:microsoft.com/office/officeart/2008/layout/LinedList"/>
    <dgm:cxn modelId="{4134E14D-F91F-8941-9EBF-3952F632EE05}" type="presParOf" srcId="{F5E959C4-F421-FA4B-92E7-FCED3374DB39}" destId="{A565DEE7-89E6-064A-9835-B547C30186B7}" srcOrd="0" destOrd="0" presId="urn:microsoft.com/office/officeart/2008/layout/LinedList"/>
    <dgm:cxn modelId="{1C8F4B56-BEC6-C544-989D-E23A3C614732}" type="presParOf" srcId="{F5E959C4-F421-FA4B-92E7-FCED3374DB39}" destId="{D39D7CB7-8A7B-984E-98C8-552E05442A28}" srcOrd="1" destOrd="0" presId="urn:microsoft.com/office/officeart/2008/layout/LinedList"/>
    <dgm:cxn modelId="{93D901E3-97C4-8747-8346-92459A83ABC3}" type="presParOf" srcId="{707952C0-BAA7-6041-88B7-7964187992BB}" destId="{5BEF3B95-3C64-1A4D-9BFF-E24BC4D4C132}" srcOrd="6" destOrd="0" presId="urn:microsoft.com/office/officeart/2008/layout/LinedList"/>
    <dgm:cxn modelId="{07E58C93-4202-574A-995A-1236FD2FA3EB}" type="presParOf" srcId="{707952C0-BAA7-6041-88B7-7964187992BB}" destId="{EE109AEC-68F3-5640-9509-59010C947CFC}" srcOrd="7" destOrd="0" presId="urn:microsoft.com/office/officeart/2008/layout/LinedList"/>
    <dgm:cxn modelId="{02FFEB5C-FC7C-D644-8BA6-EF50F17AC0BF}" type="presParOf" srcId="{EE109AEC-68F3-5640-9509-59010C947CFC}" destId="{A45E75DD-CA41-984A-9912-18BAAF140030}" srcOrd="0" destOrd="0" presId="urn:microsoft.com/office/officeart/2008/layout/LinedList"/>
    <dgm:cxn modelId="{0A011E00-CD59-2744-9069-3C81AA2E8FF5}" type="presParOf" srcId="{EE109AEC-68F3-5640-9509-59010C947CFC}" destId="{6E116E64-24FC-2A44-84D8-41EA8416A61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C38245-7283-A644-B18F-CF918BB6352D}">
      <dsp:nvSpPr>
        <dsp:cNvPr id="0" name=""/>
        <dsp:cNvSpPr/>
      </dsp:nvSpPr>
      <dsp:spPr>
        <a:xfrm>
          <a:off x="0" y="0"/>
          <a:ext cx="9437159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7A85082-C12A-614D-92A6-4C01BD854810}">
      <dsp:nvSpPr>
        <dsp:cNvPr id="0" name=""/>
        <dsp:cNvSpPr/>
      </dsp:nvSpPr>
      <dsp:spPr>
        <a:xfrm>
          <a:off x="0" y="0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AI算法能力</a:t>
          </a:r>
          <a:r>
            <a:rPr lang="zh-CN" altLang="en-US" sz="2200" kern="1200" dirty="0"/>
            <a:t> </a:t>
          </a:r>
          <a:r>
            <a:rPr lang="en-US" altLang="zh-CN" sz="2200" kern="1200" dirty="0"/>
            <a:t>10%</a:t>
          </a:r>
          <a:endParaRPr lang="en-US" sz="2200" kern="1200" dirty="0"/>
        </a:p>
      </dsp:txBody>
      <dsp:txXfrm>
        <a:off x="0" y="0"/>
        <a:ext cx="9437159" cy="946149"/>
      </dsp:txXfrm>
    </dsp:sp>
    <dsp:sp modelId="{6E025117-8A32-9544-8173-7A9F6CFB49B4}">
      <dsp:nvSpPr>
        <dsp:cNvPr id="0" name=""/>
        <dsp:cNvSpPr/>
      </dsp:nvSpPr>
      <dsp:spPr>
        <a:xfrm>
          <a:off x="0" y="946149"/>
          <a:ext cx="943715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C055376-2957-6A46-A715-F08962301CB3}">
      <dsp:nvSpPr>
        <dsp:cNvPr id="0" name=""/>
        <dsp:cNvSpPr/>
      </dsp:nvSpPr>
      <dsp:spPr>
        <a:xfrm>
          <a:off x="0" y="946149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数学建模能力</a:t>
          </a:r>
          <a:r>
            <a:rPr lang="zh-CN" altLang="en-US" sz="2200" kern="1200" dirty="0"/>
            <a:t>  </a:t>
          </a:r>
          <a:r>
            <a:rPr lang="en-US" altLang="zh-CN" sz="2200" kern="1200" dirty="0"/>
            <a:t>30%</a:t>
          </a:r>
          <a:endParaRPr lang="en-US" sz="2200" kern="1200" dirty="0"/>
        </a:p>
      </dsp:txBody>
      <dsp:txXfrm>
        <a:off x="0" y="946149"/>
        <a:ext cx="9437159" cy="946149"/>
      </dsp:txXfrm>
    </dsp:sp>
    <dsp:sp modelId="{A2EAEA50-C3DA-334D-921A-0D8DA5D7A935}">
      <dsp:nvSpPr>
        <dsp:cNvPr id="0" name=""/>
        <dsp:cNvSpPr/>
      </dsp:nvSpPr>
      <dsp:spPr>
        <a:xfrm>
          <a:off x="0" y="1892299"/>
          <a:ext cx="9437159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565DEE7-89E6-064A-9835-B547C30186B7}">
      <dsp:nvSpPr>
        <dsp:cNvPr id="0" name=""/>
        <dsp:cNvSpPr/>
      </dsp:nvSpPr>
      <dsp:spPr>
        <a:xfrm>
          <a:off x="0" y="1892299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经典算法编程能力</a:t>
          </a:r>
          <a:r>
            <a:rPr lang="zh-CN" altLang="en-US" sz="2200" kern="1200" dirty="0"/>
            <a:t> </a:t>
          </a:r>
          <a:r>
            <a:rPr lang="en-US" altLang="zh-CN" sz="2200" kern="1200" dirty="0"/>
            <a:t>60%</a:t>
          </a:r>
          <a:endParaRPr lang="en-US" sz="2200" kern="1200" dirty="0"/>
        </a:p>
      </dsp:txBody>
      <dsp:txXfrm>
        <a:off x="0" y="1892299"/>
        <a:ext cx="9437159" cy="946149"/>
      </dsp:txXfrm>
    </dsp:sp>
    <dsp:sp modelId="{5BEF3B95-3C64-1A4D-9BFF-E24BC4D4C132}">
      <dsp:nvSpPr>
        <dsp:cNvPr id="0" name=""/>
        <dsp:cNvSpPr/>
      </dsp:nvSpPr>
      <dsp:spPr>
        <a:xfrm>
          <a:off x="0" y="2838450"/>
          <a:ext cx="9437159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45E75DD-CA41-984A-9912-18BAAF140030}">
      <dsp:nvSpPr>
        <dsp:cNvPr id="0" name=""/>
        <dsp:cNvSpPr/>
      </dsp:nvSpPr>
      <dsp:spPr>
        <a:xfrm>
          <a:off x="0" y="2838450"/>
          <a:ext cx="9437159" cy="9461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读书</a:t>
          </a:r>
          <a:r>
            <a:rPr lang="zh-CN" altLang="en-US" sz="2200" kern="1200" dirty="0"/>
            <a:t> </a:t>
          </a:r>
          <a:r>
            <a:rPr lang="en-US" altLang="zh-CN" sz="2200" kern="1200" dirty="0"/>
            <a:t>110%</a:t>
          </a:r>
          <a:r>
            <a:rPr lang="zh-CN" altLang="en-US" sz="2200" kern="1200" dirty="0"/>
            <a:t>，心理学，社会学，管理学，技术是能力，认知决定如何使用技术</a:t>
          </a:r>
          <a:endParaRPr lang="en-US" sz="2200" kern="1200" dirty="0"/>
        </a:p>
      </dsp:txBody>
      <dsp:txXfrm>
        <a:off x="0" y="2838450"/>
        <a:ext cx="9437159" cy="9461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05926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000521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87681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8803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893001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7820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86091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01603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1588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2271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357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9735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0629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8034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42350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03727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4499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184CBF2-A518-034D-BF66-0265C7594157}" type="datetimeFigureOut">
              <a:rPr lang="en-CN" smtClean="0"/>
              <a:t>2022/2/25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094318B-F7BD-3E4C-94BA-FB3C3C2D906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7014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3.jp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hyperlink" Target="https://creativecommons.org/licenses/by/3.0/" TargetMode="Externa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hyperlink" Target="https://elgar.blog/2014/04/10/elgar-book-reviews-3/" TargetMode="External"/><Relationship Id="rId9" Type="http://schemas.openxmlformats.org/officeDocument/2006/relationships/diagramColors" Target="../diagrams/colors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3D windows background">
            <a:extLst>
              <a:ext uri="{FF2B5EF4-FFF2-40B4-BE49-F238E27FC236}">
                <a16:creationId xmlns:a16="http://schemas.microsoft.com/office/drawing/2014/main" id="{E946A49F-9767-4194-AB32-E0D6E5FE1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D82FA-76CF-2E44-A102-6FE5181AF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4100" dirty="0"/>
              <a:t>The</a:t>
            </a:r>
            <a:r>
              <a:rPr lang="zh-CN" altLang="en-US" sz="4100" dirty="0"/>
              <a:t> </a:t>
            </a:r>
            <a:r>
              <a:rPr lang="en-US" altLang="zh-CN" sz="4100" dirty="0"/>
              <a:t>next</a:t>
            </a:r>
            <a:r>
              <a:rPr lang="zh-CN" altLang="en-US" sz="4100" dirty="0"/>
              <a:t> </a:t>
            </a:r>
            <a:r>
              <a:rPr lang="en-US" altLang="zh-CN" sz="4100" dirty="0"/>
              <a:t>step</a:t>
            </a:r>
            <a:r>
              <a:rPr lang="zh-CN" altLang="en-US" sz="4100" dirty="0"/>
              <a:t> </a:t>
            </a:r>
            <a:r>
              <a:rPr lang="en-US" altLang="zh-CN" sz="4100" dirty="0"/>
              <a:t>of</a:t>
            </a:r>
            <a:r>
              <a:rPr lang="zh-CN" altLang="en-US" sz="4100" dirty="0"/>
              <a:t> </a:t>
            </a:r>
            <a:r>
              <a:rPr lang="en-US" altLang="zh-CN" sz="4100" dirty="0"/>
              <a:t>computing</a:t>
            </a:r>
            <a:br>
              <a:rPr lang="en-US" altLang="zh-CN" sz="4100" dirty="0"/>
            </a:br>
            <a:r>
              <a:rPr lang="en-US" altLang="zh-CN" sz="4100" dirty="0"/>
              <a:t>Quantum</a:t>
            </a:r>
            <a:r>
              <a:rPr lang="zh-CN" altLang="en-US" sz="4100" dirty="0"/>
              <a:t> </a:t>
            </a:r>
            <a:r>
              <a:rPr lang="en-US" altLang="zh-CN" sz="4100" dirty="0"/>
              <a:t>Computing</a:t>
            </a:r>
            <a:r>
              <a:rPr lang="zh-CN" altLang="en-US" sz="4100" dirty="0"/>
              <a:t> </a:t>
            </a:r>
            <a:r>
              <a:rPr lang="en-US" altLang="zh-CN" sz="4100" dirty="0"/>
              <a:t>and</a:t>
            </a:r>
            <a:r>
              <a:rPr lang="zh-CN" altLang="en-US" sz="4100" dirty="0"/>
              <a:t> </a:t>
            </a:r>
            <a:r>
              <a:rPr lang="en-US" altLang="zh-CN" sz="4100" dirty="0"/>
              <a:t>Others</a:t>
            </a:r>
            <a:endParaRPr lang="en-CN" sz="4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433E28-0FC2-404E-9179-2E7E54433C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Minquan</a:t>
            </a:r>
            <a:endParaRPr lang="en-US" altLang="zh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0839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98D83-E5D7-8C43-8BD5-76022CD6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endParaRPr lang="en-CN"/>
          </a:p>
        </p:txBody>
      </p:sp>
      <p:pic>
        <p:nvPicPr>
          <p:cNvPr id="1037" name="Picture 13" descr="Quantum state endures for 39 minutes at room temperature – Physics World">
            <a:extLst>
              <a:ext uri="{FF2B5EF4-FFF2-40B4-BE49-F238E27FC236}">
                <a16:creationId xmlns:a16="http://schemas.microsoft.com/office/drawing/2014/main" id="{0F9B2A3F-16BB-A749-892E-EF3DD18F8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9" r="15835"/>
          <a:stretch/>
        </p:blipFill>
        <p:spPr bwMode="auto">
          <a:xfrm>
            <a:off x="20" y="975"/>
            <a:ext cx="6095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97D-F0CF-E34F-BED8-31A90501C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zh-CN" altLang="en-US" dirty="0"/>
              <a:t>在经典世界中，我们只能同时拥有一个状态。比如，如果我们拥有了</a:t>
            </a:r>
            <a:r>
              <a:rPr lang="en-US" altLang="zh-CN" dirty="0"/>
              <a:t>001</a:t>
            </a:r>
            <a:r>
              <a:rPr lang="zh-CN" altLang="en-US" dirty="0"/>
              <a:t>态，我们就不能同时拥有</a:t>
            </a:r>
            <a:r>
              <a:rPr lang="en-US" altLang="zh-CN" dirty="0"/>
              <a:t>010</a:t>
            </a:r>
            <a:r>
              <a:rPr lang="zh-CN" altLang="en-US" dirty="0"/>
              <a:t>态，这是因为两个态的电压会叠加，如果同时拥有这两个态的话我们只能够得到</a:t>
            </a:r>
            <a:r>
              <a:rPr lang="en-US" altLang="zh-CN" dirty="0"/>
              <a:t>011</a:t>
            </a:r>
            <a:r>
              <a:rPr lang="zh-CN" altLang="en-US" dirty="0"/>
              <a:t>态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但是在量子世界中，我们可以得到叠加态。具体来说，系统的状态可以</a:t>
            </a:r>
            <a:r>
              <a:rPr lang="zh-CN" altLang="en-US" b="1" dirty="0"/>
              <a:t>同时处于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|</a:t>
            </a:r>
            <a:r>
              <a:rPr lang="zh-CN" altLang="en-US" b="1" dirty="0"/>
              <a:t> </a:t>
            </a:r>
            <a:r>
              <a:rPr lang="en-US" altLang="zh-CN" b="1" dirty="0"/>
              <a:t>001|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b|010|</a:t>
            </a:r>
            <a:r>
              <a:rPr lang="zh-CN" altLang="en-US" b="1" dirty="0"/>
              <a:t>， </a:t>
            </a:r>
            <a:r>
              <a:rPr lang="zh-CN" altLang="en-US" dirty="0"/>
              <a:t>其中叠加系数</a:t>
            </a:r>
            <a:r>
              <a:rPr lang="en-US" dirty="0" err="1"/>
              <a:t>a,b</a:t>
            </a:r>
            <a:r>
              <a:rPr lang="zh-CN" altLang="en-US" dirty="0"/>
              <a:t>的模方表示我们在测量中得到相应态的概率</a:t>
            </a:r>
            <a:r>
              <a:rPr lang="en-US" altLang="zh-CN" dirty="0"/>
              <a:t>.</a:t>
            </a:r>
            <a:r>
              <a:rPr lang="zh-CN" altLang="en-US" dirty="0"/>
              <a:t>  </a:t>
            </a:r>
            <a:endParaRPr lang="en-CN" dirty="0"/>
          </a:p>
        </p:txBody>
      </p:sp>
      <p:sp>
        <p:nvSpPr>
          <p:cNvPr id="11" name="AutoShape 9" descr="[公式]">
            <a:extLst>
              <a:ext uri="{FF2B5EF4-FFF2-40B4-BE49-F238E27FC236}">
                <a16:creationId xmlns:a16="http://schemas.microsoft.com/office/drawing/2014/main" id="{1CD3B0A1-9AD1-3F4B-9780-503E3C1738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0992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6A7C-339C-0548-B7C5-94255A74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B944-56C8-394D-9621-67C89F87D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i="1" dirty="0"/>
              <a:t>&gt;&gt;</a:t>
            </a:r>
            <a:r>
              <a:rPr lang="zh-CN" altLang="en-US" i="1" dirty="0"/>
              <a:t> </a:t>
            </a:r>
            <a:r>
              <a:rPr lang="en-US" altLang="zh-CN" i="1" dirty="0" err="1"/>
              <a:t>jupyter</a:t>
            </a:r>
            <a:r>
              <a:rPr lang="zh-CN" altLang="en-US" i="1" dirty="0"/>
              <a:t> </a:t>
            </a:r>
            <a:r>
              <a:rPr lang="en-US" altLang="zh-CN" i="1" dirty="0"/>
              <a:t>show</a:t>
            </a:r>
            <a:r>
              <a:rPr lang="zh-CN" altLang="en-US" i="1" dirty="0"/>
              <a:t> </a:t>
            </a:r>
            <a:r>
              <a:rPr lang="en-US" altLang="zh-CN" i="1" dirty="0"/>
              <a:t>case</a:t>
            </a:r>
            <a:endParaRPr lang="en-CN" i="1" dirty="0"/>
          </a:p>
        </p:txBody>
      </p:sp>
    </p:spTree>
    <p:extLst>
      <p:ext uri="{BB962C8B-B14F-4D97-AF65-F5344CB8AC3E}">
        <p14:creationId xmlns:p14="http://schemas.microsoft.com/office/powerpoint/2010/main" val="2132188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96A7C-339C-0548-B7C5-94255A744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7B944-56C8-394D-9621-67C89F87D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从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2021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年的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月 到 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2022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年的</a:t>
            </a:r>
            <a:r>
              <a:rPr lang="en-US" altLang="zh-CN" sz="3200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月</a:t>
            </a:r>
            <a:endParaRPr lang="en-US" altLang="zh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sz="3200" dirty="0">
                <a:latin typeface="SimSun" panose="02010600030101010101" pitchFamily="2" charset="-122"/>
                <a:ea typeface="SimSun" panose="02010600030101010101" pitchFamily="2" charset="-122"/>
              </a:rPr>
              <a:t>转眼</a:t>
            </a:r>
            <a:r>
              <a:rPr lang="zh-CN" altLang="en-US" sz="3200" dirty="0">
                <a:latin typeface="SimSun" panose="02010600030101010101" pitchFamily="2" charset="-122"/>
                <a:ea typeface="SimSun" panose="02010600030101010101" pitchFamily="2" charset="-122"/>
              </a:rPr>
              <a:t>间 一年过去了</a:t>
            </a:r>
            <a:endParaRPr lang="en-CN" sz="32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925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>
                <a:latin typeface="SimSun" panose="02010600030101010101" pitchFamily="2" charset="-122"/>
                <a:ea typeface="SimSun" panose="02010600030101010101" pitchFamily="2" charset="-122"/>
              </a:rPr>
              <a:t>第一课</a:t>
            </a:r>
            <a:r>
              <a:rPr lang="zh-CN" altLang="en-US">
                <a:latin typeface="SimSun" panose="02010600030101010101" pitchFamily="2" charset="-122"/>
                <a:ea typeface="SimSun" panose="02010600030101010101" pitchFamily="2" charset="-122"/>
              </a:rPr>
              <a:t> 为什么递归是计算机最核心的思想？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6A95E-1BEF-6145-B72F-AA3C8C9C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17696"/>
            <a:ext cx="5257800" cy="176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D2E369-7A09-764E-B654-4528FF913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3948098"/>
            <a:ext cx="52578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CDA324-077B-3F4E-ADE1-DF4C8D76D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21" y="2142067"/>
            <a:ext cx="4866673" cy="3611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8BE695-02D4-1F46-BD39-C126C7D93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399" y="5141898"/>
            <a:ext cx="30988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8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第二课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数据结构的力量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–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树、图与分治算法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C52B66-5A91-C944-9386-286BD6E5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226733"/>
            <a:ext cx="4851400" cy="3479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FCC6A-BAC7-9945-B6DB-A7F07514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271" y="2226732"/>
            <a:ext cx="5626541" cy="347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3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第三课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排序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与查找如何影响我们的生活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735FF-F774-1940-92A7-DE1765EE4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93" y="2246493"/>
            <a:ext cx="4612975" cy="35447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2A3D4-4290-3344-B54A-D032EF3D0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068" y="2246493"/>
            <a:ext cx="6138005" cy="354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2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CN" sz="3300">
                <a:latin typeface="SimSun" panose="02010600030101010101" pitchFamily="2" charset="-122"/>
                <a:ea typeface="SimSun" panose="02010600030101010101" pitchFamily="2" charset="-122"/>
              </a:rPr>
              <a:t>第四课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 构建一个</a:t>
            </a:r>
            <a:r>
              <a:rPr lang="en-US" altLang="zh-CN" sz="3300">
                <a:latin typeface="SimSun" panose="02010600030101010101" pitchFamily="2" charset="-122"/>
                <a:ea typeface="SimSun" panose="02010600030101010101" pitchFamily="2" charset="-122"/>
              </a:rPr>
              <a:t>CPU</a:t>
            </a:r>
            <a:endParaRPr lang="en-CN" sz="33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DF5B9AF-53E0-42E5-A6BB-D5994B477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sp>
        <p:nvSpPr>
          <p:cNvPr id="75" name="Rounded Rectangle 32">
            <a:extLst>
              <a:ext uri="{FF2B5EF4-FFF2-40B4-BE49-F238E27FC236}">
                <a16:creationId xmlns:a16="http://schemas.microsoft.com/office/drawing/2014/main" id="{AA361F3A-B3B2-4A00-9CC8-DA162769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Simple CPU : Architecture basis and instruction set">
            <a:extLst>
              <a:ext uri="{FF2B5EF4-FFF2-40B4-BE49-F238E27FC236}">
                <a16:creationId xmlns:a16="http://schemas.microsoft.com/office/drawing/2014/main" id="{8B3EACE0-2E82-874D-B54F-BEC18A55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7335" y="733077"/>
            <a:ext cx="3915650" cy="2636590"/>
          </a:xfrm>
          <a:prstGeom prst="roundRect">
            <a:avLst>
              <a:gd name="adj" fmla="val 4207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does a machine language code look like? - Quora">
            <a:extLst>
              <a:ext uri="{FF2B5EF4-FFF2-40B4-BE49-F238E27FC236}">
                <a16:creationId xmlns:a16="http://schemas.microsoft.com/office/drawing/2014/main" id="{0FF8CADA-5C4E-6E40-88C7-3FC6CBE3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98001" y="3483966"/>
            <a:ext cx="4394316" cy="2636590"/>
          </a:xfrm>
          <a:prstGeom prst="roundRect">
            <a:avLst>
              <a:gd name="adj" fmla="val 4528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isim CPU from elementary logical gates extended version - YouTube">
            <a:extLst>
              <a:ext uri="{FF2B5EF4-FFF2-40B4-BE49-F238E27FC236}">
                <a16:creationId xmlns:a16="http://schemas.microsoft.com/office/drawing/2014/main" id="{A0982297-644C-C649-9DE2-0BA90853C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8" b="11131"/>
          <a:stretch/>
        </p:blipFill>
        <p:spPr bwMode="auto">
          <a:xfrm>
            <a:off x="528736" y="3148755"/>
            <a:ext cx="5336508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85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第五课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一个计算机语言是如何产生的 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7170" name="Picture 2" descr="Syntax (programming languages) - Wikiwand">
            <a:extLst>
              <a:ext uri="{FF2B5EF4-FFF2-40B4-BE49-F238E27FC236}">
                <a16:creationId xmlns:a16="http://schemas.microsoft.com/office/drawing/2014/main" id="{772F0A9A-16CA-8543-8D1F-AFD3E6FC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0" y="2107103"/>
            <a:ext cx="4844249" cy="3719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172" name="Picture 4" descr="S3 assembly language program (Entering 2 words of 8 bits from the... |  Download Scientific Diagram">
            <a:extLst>
              <a:ext uri="{FF2B5EF4-FFF2-40B4-BE49-F238E27FC236}">
                <a16:creationId xmlns:a16="http://schemas.microsoft.com/office/drawing/2014/main" id="{C6D1E734-F129-F248-8CFA-9D4414220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01" y="2065867"/>
            <a:ext cx="5509711" cy="369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516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第六课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探秘操作系统的原理，数据结构与算法在操作系统中的应用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01D1F-CF20-2B4F-84FC-9654DCEA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23986"/>
            <a:ext cx="5562600" cy="349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B0AD65-85E7-DA4A-8E9F-48293A13E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60" y="2223986"/>
            <a:ext cx="5254539" cy="348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43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46" y="1030288"/>
            <a:ext cx="481289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N" sz="3100">
                <a:latin typeface="SimSun" panose="02010600030101010101" pitchFamily="2" charset="-122"/>
                <a:ea typeface="SimSun" panose="02010600030101010101" pitchFamily="2" charset="-122"/>
              </a:rPr>
              <a:t>第七课</a:t>
            </a:r>
            <a:r>
              <a:rPr lang="zh-CN" altLang="en-US" sz="3100">
                <a:latin typeface="SimSun" panose="02010600030101010101" pitchFamily="2" charset="-122"/>
                <a:ea typeface="SimSun" panose="02010600030101010101" pitchFamily="2" charset="-122"/>
              </a:rPr>
              <a:t> 从蒙特卡洛模拟到机器学习 论数学的力量</a:t>
            </a:r>
            <a:endParaRPr lang="en-CN" sz="31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846" y="2142067"/>
            <a:ext cx="4812897" cy="3649133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863042-E807-4B5A-8B00-75C9C5C75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575" y="626261"/>
            <a:ext cx="5433751" cy="3284719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E186AE-4F08-5942-9A49-B04C489E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68" y="728133"/>
            <a:ext cx="5068374" cy="306636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DD37E46-2220-4FF4-B0D8-B9E3708C0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576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2C42E-094E-8045-84BA-CC060809F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086" y="4203079"/>
            <a:ext cx="2130558" cy="1912176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CB4F6B-F99A-4783-B406-37B690BC8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5509" y="4088780"/>
            <a:ext cx="2627580" cy="2138591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7B24E-6A29-9044-916F-CC15EF04C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809" y="4376500"/>
            <a:ext cx="2398979" cy="1565333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6153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D2D5-033A-E943-B34F-73D106F19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sz="3300">
                <a:latin typeface="SimSun" panose="02010600030101010101" pitchFamily="2" charset="-122"/>
                <a:ea typeface="SimSun" panose="02010600030101010101" pitchFamily="2" charset="-122"/>
              </a:rPr>
              <a:t>What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3300">
                <a:latin typeface="SimSun" panose="02010600030101010101" pitchFamily="2" charset="-122"/>
                <a:ea typeface="SimSun" panose="02010600030101010101" pitchFamily="2" charset="-122"/>
              </a:rPr>
              <a:t>is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330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3300">
                <a:latin typeface="SimSun" panose="02010600030101010101" pitchFamily="2" charset="-122"/>
                <a:ea typeface="SimSun" panose="02010600030101010101" pitchFamily="2" charset="-122"/>
              </a:rPr>
              <a:t>computer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sz="3300" err="1">
                <a:latin typeface="SimSun" panose="02010600030101010101" pitchFamily="2" charset="-122"/>
                <a:ea typeface="SimSun" panose="02010600030101010101" pitchFamily="2" charset="-122"/>
              </a:rPr>
              <a:t>什么是计算机</a:t>
            </a:r>
            <a:r>
              <a:rPr lang="zh-CN" altLang="en-US" sz="330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CN" sz="33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3F94F-BF02-3A46-9836-9B4221A88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zh-CN" sz="1700" dirty="0"/>
              <a:t>We</a:t>
            </a:r>
            <a:r>
              <a:rPr lang="zh-CN" altLang="en-US" sz="1700" dirty="0"/>
              <a:t> </a:t>
            </a:r>
            <a:r>
              <a:rPr lang="en-US" altLang="zh-CN" sz="1700" dirty="0"/>
              <a:t>will</a:t>
            </a:r>
            <a:r>
              <a:rPr lang="zh-CN" altLang="en-US" sz="1700" dirty="0"/>
              <a:t> </a:t>
            </a:r>
            <a:r>
              <a:rPr lang="en-US" altLang="zh-CN" sz="1700" dirty="0"/>
              <a:t>meet</a:t>
            </a:r>
            <a:r>
              <a:rPr lang="zh-CN" altLang="en-US" sz="1700" dirty="0"/>
              <a:t> </a:t>
            </a:r>
            <a:r>
              <a:rPr lang="en-US" altLang="zh-CN" sz="1700" dirty="0"/>
              <a:t>so</a:t>
            </a:r>
            <a:r>
              <a:rPr lang="zh-CN" altLang="en-US" sz="1700" dirty="0"/>
              <a:t> </a:t>
            </a:r>
            <a:r>
              <a:rPr lang="en-US" altLang="zh-CN" sz="1700" dirty="0"/>
              <a:t>many</a:t>
            </a:r>
            <a:r>
              <a:rPr lang="zh-CN" altLang="en-US" sz="1700" dirty="0"/>
              <a:t> </a:t>
            </a:r>
            <a:r>
              <a:rPr lang="en-US" altLang="zh-CN" sz="1700" dirty="0"/>
              <a:t>cases</a:t>
            </a:r>
            <a:r>
              <a:rPr lang="zh-CN" altLang="en-US" sz="1700" dirty="0"/>
              <a:t> </a:t>
            </a:r>
            <a:r>
              <a:rPr lang="en-US" altLang="zh-CN" sz="1700" dirty="0"/>
              <a:t>that</a:t>
            </a:r>
            <a:r>
              <a:rPr lang="zh-CN" altLang="en-US" sz="1700" dirty="0"/>
              <a:t> </a:t>
            </a:r>
            <a:r>
              <a:rPr lang="en-US" altLang="zh-CN" sz="1700" dirty="0"/>
              <a:t>computer</a:t>
            </a:r>
            <a:r>
              <a:rPr lang="zh-CN" altLang="en-US" sz="1700" dirty="0"/>
              <a:t> </a:t>
            </a:r>
            <a:r>
              <a:rPr lang="en-US" altLang="zh-CN" sz="1700" dirty="0"/>
              <a:t>could</a:t>
            </a:r>
            <a:r>
              <a:rPr lang="zh-CN" altLang="en-US" sz="1700" dirty="0"/>
              <a:t> </a:t>
            </a:r>
            <a:r>
              <a:rPr lang="en-US" altLang="zh-CN" sz="1700" dirty="0"/>
              <a:t>achieve.</a:t>
            </a:r>
          </a:p>
          <a:p>
            <a:pPr>
              <a:lnSpc>
                <a:spcPct val="90000"/>
              </a:lnSpc>
            </a:pPr>
            <a:r>
              <a:rPr lang="en-US" altLang="zh-CN" sz="1700" dirty="0"/>
              <a:t>It</a:t>
            </a:r>
            <a:r>
              <a:rPr lang="zh-CN" altLang="en-US" sz="1700" dirty="0"/>
              <a:t> </a:t>
            </a:r>
            <a:r>
              <a:rPr lang="en-US" altLang="zh-CN" sz="1700" dirty="0"/>
              <a:t>seems</a:t>
            </a:r>
            <a:r>
              <a:rPr lang="zh-CN" altLang="en-US" sz="1700" dirty="0"/>
              <a:t> </a:t>
            </a:r>
            <a:r>
              <a:rPr lang="en-US" altLang="zh-CN" sz="1700" dirty="0"/>
              <a:t>computer</a:t>
            </a:r>
            <a:r>
              <a:rPr lang="zh-CN" altLang="en-US" sz="1700" dirty="0"/>
              <a:t> </a:t>
            </a:r>
            <a:r>
              <a:rPr lang="en-US" altLang="zh-CN" sz="1700" dirty="0"/>
              <a:t>could</a:t>
            </a:r>
            <a:r>
              <a:rPr lang="zh-CN" altLang="en-US" sz="1700" dirty="0"/>
              <a:t> </a:t>
            </a:r>
            <a:r>
              <a:rPr lang="en-US" altLang="zh-CN" sz="1700" dirty="0"/>
              <a:t>do</a:t>
            </a:r>
            <a:r>
              <a:rPr lang="zh-CN" altLang="en-US" sz="1700" dirty="0"/>
              <a:t> </a:t>
            </a:r>
            <a:r>
              <a:rPr lang="en-US" altLang="zh-CN" sz="1700" dirty="0"/>
              <a:t>anything</a:t>
            </a:r>
            <a:r>
              <a:rPr lang="zh-CN" altLang="en-US" sz="1700" dirty="0"/>
              <a:t> </a:t>
            </a:r>
            <a:r>
              <a:rPr lang="en-US" altLang="zh-CN" sz="1700" dirty="0"/>
              <a:t>today.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>
              <a:lnSpc>
                <a:spcPct val="90000"/>
              </a:lnSpc>
            </a:pPr>
            <a:r>
              <a:rPr lang="en-US" altLang="zh-CN" sz="1700" dirty="0"/>
              <a:t>But</a:t>
            </a:r>
            <a:r>
              <a:rPr lang="zh-CN" altLang="en-US" sz="1700" dirty="0"/>
              <a:t> </a:t>
            </a:r>
            <a:r>
              <a:rPr lang="en-US" altLang="zh-CN" sz="1700" dirty="0"/>
              <a:t>they</a:t>
            </a:r>
            <a:r>
              <a:rPr lang="zh-CN" altLang="en-US" sz="1700" dirty="0"/>
              <a:t> </a:t>
            </a:r>
            <a:r>
              <a:rPr lang="en-US" altLang="zh-CN" sz="1700" dirty="0"/>
              <a:t>all</a:t>
            </a:r>
            <a:r>
              <a:rPr lang="zh-CN" altLang="en-US" sz="1700" dirty="0"/>
              <a:t> </a:t>
            </a:r>
            <a:r>
              <a:rPr lang="en-US" altLang="zh-CN" sz="1700" dirty="0"/>
              <a:t>have</a:t>
            </a:r>
            <a:r>
              <a:rPr lang="zh-CN" altLang="en-US" sz="1700" dirty="0"/>
              <a:t> </a:t>
            </a:r>
            <a:r>
              <a:rPr lang="en-US" altLang="zh-CN" sz="1700" dirty="0"/>
              <a:t>one</a:t>
            </a:r>
            <a:r>
              <a:rPr lang="zh-CN" altLang="en-US" sz="1700" dirty="0"/>
              <a:t> </a:t>
            </a:r>
            <a:r>
              <a:rPr lang="en-US" altLang="zh-CN" sz="1700" dirty="0"/>
              <a:t>thing</a:t>
            </a:r>
            <a:r>
              <a:rPr lang="zh-CN" altLang="en-US" sz="1700" dirty="0"/>
              <a:t> </a:t>
            </a:r>
            <a:r>
              <a:rPr lang="en-US" altLang="zh-CN" sz="1700" dirty="0"/>
              <a:t>in</a:t>
            </a:r>
            <a:r>
              <a:rPr lang="zh-CN" altLang="en-US" sz="1700" dirty="0"/>
              <a:t> </a:t>
            </a:r>
            <a:r>
              <a:rPr lang="en-US" altLang="zh-CN" sz="1700" dirty="0"/>
              <a:t>common:</a:t>
            </a:r>
            <a:r>
              <a:rPr lang="zh-CN" altLang="en-US" sz="1700" dirty="0"/>
              <a:t> </a:t>
            </a:r>
            <a:r>
              <a:rPr lang="en-US" altLang="zh-CN" sz="1700" dirty="0"/>
              <a:t>A</a:t>
            </a:r>
            <a:r>
              <a:rPr lang="zh-CN" altLang="en-US" sz="1700" dirty="0"/>
              <a:t> </a:t>
            </a:r>
            <a:r>
              <a:rPr lang="en-US" altLang="zh-CN" sz="1700" dirty="0"/>
              <a:t>computer</a:t>
            </a:r>
            <a:r>
              <a:rPr lang="zh-CN" altLang="en-US" sz="1700" dirty="0"/>
              <a:t> </a:t>
            </a:r>
            <a:r>
              <a:rPr lang="en-US" altLang="zh-CN" sz="1700" dirty="0"/>
              <a:t>carries</a:t>
            </a:r>
            <a:r>
              <a:rPr lang="zh-CN" altLang="en-US" sz="1700" dirty="0"/>
              <a:t> </a:t>
            </a:r>
            <a:r>
              <a:rPr lang="en-US" altLang="zh-CN" sz="1700" dirty="0"/>
              <a:t>out</a:t>
            </a:r>
            <a:r>
              <a:rPr lang="zh-CN" altLang="en-US" sz="1700" dirty="0"/>
              <a:t> </a:t>
            </a:r>
            <a:r>
              <a:rPr lang="en-US" altLang="zh-CN" sz="1700" dirty="0"/>
              <a:t>a</a:t>
            </a:r>
            <a:r>
              <a:rPr lang="zh-CN" altLang="en-US" sz="1700" dirty="0"/>
              <a:t> </a:t>
            </a:r>
            <a:r>
              <a:rPr lang="en-US" altLang="zh-CN" sz="1700" dirty="0"/>
              <a:t>set</a:t>
            </a:r>
            <a:r>
              <a:rPr lang="zh-CN" altLang="en-US" sz="1700" dirty="0"/>
              <a:t> </a:t>
            </a:r>
            <a:r>
              <a:rPr lang="en-US" altLang="zh-CN" sz="1700" dirty="0"/>
              <a:t>of</a:t>
            </a:r>
            <a:r>
              <a:rPr lang="zh-CN" altLang="en-US" sz="1700" dirty="0"/>
              <a:t> </a:t>
            </a:r>
            <a:r>
              <a:rPr lang="en-US" altLang="zh-CN" sz="1700" dirty="0"/>
              <a:t>instructions</a:t>
            </a:r>
            <a:r>
              <a:rPr lang="zh-CN" altLang="en-US" sz="1700" dirty="0"/>
              <a:t> </a:t>
            </a:r>
            <a:r>
              <a:rPr lang="en-US" altLang="zh-CN" sz="1700" dirty="0"/>
              <a:t>on</a:t>
            </a:r>
            <a:r>
              <a:rPr lang="zh-CN" altLang="en-US" sz="1700" dirty="0"/>
              <a:t> </a:t>
            </a:r>
            <a:r>
              <a:rPr lang="en-US" altLang="zh-CN" sz="1700" dirty="0"/>
              <a:t>some</a:t>
            </a:r>
            <a:r>
              <a:rPr lang="zh-CN" altLang="en-US" sz="1700" dirty="0"/>
              <a:t> </a:t>
            </a:r>
            <a:r>
              <a:rPr lang="en-US" altLang="zh-CN" sz="1700" dirty="0"/>
              <a:t>input</a:t>
            </a:r>
            <a:r>
              <a:rPr lang="zh-CN" altLang="en-US" sz="1700" dirty="0"/>
              <a:t> </a:t>
            </a:r>
            <a:r>
              <a:rPr lang="en-US" altLang="zh-CN" sz="1700" dirty="0"/>
              <a:t>information</a:t>
            </a:r>
            <a:r>
              <a:rPr lang="zh-CN" altLang="en-US" sz="1700" dirty="0"/>
              <a:t> </a:t>
            </a:r>
            <a:r>
              <a:rPr lang="en-US" altLang="zh-CN" sz="1700" dirty="0"/>
              <a:t>to</a:t>
            </a:r>
            <a:r>
              <a:rPr lang="zh-CN" altLang="en-US" sz="1700" dirty="0"/>
              <a:t> </a:t>
            </a:r>
            <a:r>
              <a:rPr lang="en-US" altLang="zh-CN" sz="1700" dirty="0"/>
              <a:t>give</a:t>
            </a:r>
            <a:r>
              <a:rPr lang="zh-CN" altLang="en-US" sz="1700" dirty="0"/>
              <a:t> </a:t>
            </a:r>
            <a:r>
              <a:rPr lang="en-US" altLang="zh-CN" sz="1700" dirty="0"/>
              <a:t>us</a:t>
            </a:r>
            <a:r>
              <a:rPr lang="zh-CN" altLang="en-US" sz="1700" dirty="0"/>
              <a:t> </a:t>
            </a:r>
            <a:r>
              <a:rPr lang="en-US" altLang="zh-CN" sz="1700" dirty="0"/>
              <a:t>some</a:t>
            </a:r>
            <a:r>
              <a:rPr lang="zh-CN" altLang="en-US" sz="1700" dirty="0"/>
              <a:t> </a:t>
            </a:r>
            <a:r>
              <a:rPr lang="en-US" altLang="zh-CN" sz="1700" dirty="0"/>
              <a:t>new</a:t>
            </a:r>
            <a:r>
              <a:rPr lang="zh-CN" altLang="en-US" sz="1700" dirty="0"/>
              <a:t> </a:t>
            </a:r>
            <a:r>
              <a:rPr lang="en-US" altLang="zh-CN" sz="1700" dirty="0"/>
              <a:t>outputs.</a:t>
            </a:r>
          </a:p>
          <a:p>
            <a:pPr>
              <a:lnSpc>
                <a:spcPct val="90000"/>
              </a:lnSpc>
            </a:pPr>
            <a:endParaRPr lang="en-US" altLang="zh-CN" sz="1700" dirty="0"/>
          </a:p>
          <a:p>
            <a:pPr>
              <a:lnSpc>
                <a:spcPct val="90000"/>
              </a:lnSpc>
            </a:pPr>
            <a:r>
              <a:rPr lang="en-US" altLang="zh-CN" sz="1700" dirty="0"/>
              <a:t>The</a:t>
            </a:r>
            <a:r>
              <a:rPr lang="zh-CN" altLang="en-US" sz="1700" dirty="0"/>
              <a:t> </a:t>
            </a:r>
            <a:r>
              <a:rPr lang="en-US" altLang="zh-CN" sz="1700" dirty="0"/>
              <a:t>instructions</a:t>
            </a:r>
            <a:r>
              <a:rPr lang="zh-CN" altLang="en-US" sz="1700" dirty="0"/>
              <a:t> </a:t>
            </a:r>
            <a:r>
              <a:rPr lang="en-US" altLang="zh-CN" sz="1700" dirty="0"/>
              <a:t>to</a:t>
            </a:r>
            <a:r>
              <a:rPr lang="zh-CN" altLang="en-US" sz="1700" dirty="0"/>
              <a:t> </a:t>
            </a:r>
            <a:r>
              <a:rPr lang="en-US" altLang="zh-CN" sz="1700" dirty="0"/>
              <a:t>a</a:t>
            </a:r>
            <a:r>
              <a:rPr lang="zh-CN" altLang="en-US" sz="1700" dirty="0"/>
              <a:t> </a:t>
            </a:r>
            <a:r>
              <a:rPr lang="en-US" altLang="zh-CN" sz="1700" dirty="0"/>
              <a:t>computer:</a:t>
            </a:r>
            <a:r>
              <a:rPr lang="zh-CN" altLang="en-US" sz="1700" dirty="0"/>
              <a:t> </a:t>
            </a:r>
            <a:r>
              <a:rPr lang="en-US" altLang="zh-CN" sz="1700" dirty="0"/>
              <a:t>Algorithm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 lvl="1">
              <a:lnSpc>
                <a:spcPct val="90000"/>
              </a:lnSpc>
            </a:pPr>
            <a:r>
              <a:rPr lang="en-US" altLang="zh-CN" sz="1700" dirty="0"/>
              <a:t>Specific</a:t>
            </a:r>
            <a:r>
              <a:rPr lang="zh-CN" altLang="en-US" sz="1700" dirty="0"/>
              <a:t> </a:t>
            </a:r>
            <a:r>
              <a:rPr lang="en-US" altLang="zh-CN" sz="1700" dirty="0"/>
              <a:t>and</a:t>
            </a:r>
            <a:r>
              <a:rPr lang="zh-CN" altLang="en-US" sz="1700" dirty="0"/>
              <a:t> </a:t>
            </a:r>
            <a:r>
              <a:rPr lang="en-US" altLang="zh-CN" sz="1700" dirty="0"/>
              <a:t>unambiguous</a:t>
            </a:r>
            <a:r>
              <a:rPr lang="zh-CN" altLang="en-US" sz="1700" dirty="0"/>
              <a:t> </a:t>
            </a:r>
            <a:endParaRPr lang="en-US" altLang="zh-CN" sz="17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10FA1A-A5AB-C341-8C7C-B33389BF9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752" y="1915420"/>
            <a:ext cx="6095593" cy="2864929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97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第八课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重要的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数学方法之概率模型、凸优化、支撑向量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4A71C-6056-4C4B-96A5-72D39066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4" y="2597089"/>
            <a:ext cx="4899453" cy="302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27196-8771-2A4D-AA60-77E9A6640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75" y="2600582"/>
            <a:ext cx="5614164" cy="302174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8A6EFFF9-DCD3-DA4D-8375-DC20D405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04" y="3966633"/>
            <a:ext cx="48133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1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N" sz="3100">
                <a:latin typeface="SimSun" panose="02010600030101010101" pitchFamily="2" charset="-122"/>
                <a:ea typeface="SimSun" panose="02010600030101010101" pitchFamily="2" charset="-122"/>
              </a:rPr>
              <a:t>第九课</a:t>
            </a:r>
            <a:r>
              <a:rPr lang="zh-CN" altLang="en-US" sz="310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sz="3100">
                <a:latin typeface="SimSun" panose="02010600030101010101" pitchFamily="2" charset="-122"/>
                <a:ea typeface="SimSun" panose="02010600030101010101" pitchFamily="2" charset="-122"/>
              </a:rPr>
              <a:t>如何</a:t>
            </a:r>
            <a:r>
              <a:rPr lang="zh-CN" altLang="en-US" sz="3100">
                <a:latin typeface="SimSun" panose="02010600030101010101" pitchFamily="2" charset="-122"/>
                <a:ea typeface="SimSun" panose="02010600030101010101" pitchFamily="2" charset="-122"/>
              </a:rPr>
              <a:t>智能决策 </a:t>
            </a:r>
            <a:r>
              <a:rPr lang="en-US" altLang="zh-CN" sz="3100">
                <a:latin typeface="SimSun" panose="02010600030101010101" pitchFamily="2" charset="-122"/>
                <a:ea typeface="SimSun" panose="02010600030101010101" pitchFamily="2" charset="-122"/>
              </a:rPr>
              <a:t>–</a:t>
            </a:r>
            <a:r>
              <a:rPr lang="zh-CN" altLang="en-US" sz="3100">
                <a:latin typeface="SimSun" panose="02010600030101010101" pitchFamily="2" charset="-122"/>
                <a:ea typeface="SimSun" panose="02010600030101010101" pitchFamily="2" charset="-122"/>
              </a:rPr>
              <a:t> 强化学习的原理</a:t>
            </a:r>
            <a:endParaRPr lang="en-CN" sz="31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F5B9AF-53E0-42E5-A6BB-D5994B477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 dirty="0"/>
          </a:p>
        </p:txBody>
      </p:sp>
      <p:sp>
        <p:nvSpPr>
          <p:cNvPr id="73" name="Rounded Rectangle 32">
            <a:extLst>
              <a:ext uri="{FF2B5EF4-FFF2-40B4-BE49-F238E27FC236}">
                <a16:creationId xmlns:a16="http://schemas.microsoft.com/office/drawing/2014/main" id="{AA361F3A-B3B2-4A00-9CC8-DA162769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64AFA0-23A7-6E46-8470-84470E63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1076" y="733077"/>
            <a:ext cx="3148168" cy="2636590"/>
          </a:xfrm>
          <a:prstGeom prst="roundRect">
            <a:avLst>
              <a:gd name="adj" fmla="val 4207"/>
            </a:avLst>
          </a:prstGeom>
          <a:noFill/>
          <a:ln w="50800" cap="sq" cmpd="dbl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E94FE3-B6EE-AE49-9C0F-8287BA9DF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92" y="3498827"/>
            <a:ext cx="5239935" cy="2606867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6896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C644A-83B5-184C-BAB3-12664C37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9FEE-641C-194F-84C4-41F2260CF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4668A-D3B0-DE48-9CA8-F3C316177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39" y="516924"/>
            <a:ext cx="9992122" cy="582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3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1081-722E-114D-9C1A-5F63BA45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第十课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我们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的计算极限在哪里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–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计算复杂性与可计算性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1E55-7CA8-5745-9D2D-CF584FA6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1FC583A-C543-AE44-B188-16372C6A9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6" y="1927654"/>
            <a:ext cx="4578950" cy="448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024FA0-CB0B-B34D-9395-F361E5E1D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747" y="1927654"/>
            <a:ext cx="6104690" cy="432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24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0F20-5671-FC4D-85DC-83E6F913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N" sz="2300">
                <a:latin typeface="SimSun" panose="02010600030101010101" pitchFamily="2" charset="-122"/>
                <a:ea typeface="SimSun" panose="02010600030101010101" pitchFamily="2" charset="-122"/>
              </a:rPr>
              <a:t>第十一课</a:t>
            </a:r>
            <a:r>
              <a:rPr lang="zh-CN" altLang="en-US" sz="2300">
                <a:latin typeface="SimSun" panose="02010600030101010101" pitchFamily="2" charset="-122"/>
                <a:ea typeface="SimSun" panose="02010600030101010101" pitchFamily="2" charset="-122"/>
              </a:rPr>
              <a:t> 当代人工智能的极限在哪里 未来</a:t>
            </a:r>
            <a:r>
              <a:rPr lang="en-US" altLang="zh-CN" sz="2300"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US" sz="2300">
                <a:latin typeface="SimSun" panose="02010600030101010101" pitchFamily="2" charset="-122"/>
                <a:ea typeface="SimSun" panose="02010600030101010101" pitchFamily="2" charset="-122"/>
              </a:rPr>
              <a:t>的发展趋势</a:t>
            </a:r>
            <a:endParaRPr lang="en-CN" sz="230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F5B9AF-53E0-42E5-A6BB-D5994B477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CADC-6FBD-8F4C-9F44-FDE411FE3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AA361F3A-B3B2-4A00-9CC8-DA162769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08D256-FF22-F248-AF81-27E466052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4021" y="733077"/>
            <a:ext cx="4322278" cy="2636590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B5F9B-C4BD-6C40-9F21-3D0CBD7A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192" y="3675675"/>
            <a:ext cx="5239935" cy="2253171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5754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0F20-5671-FC4D-85DC-83E6F9133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第十二课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量子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计算机能做什么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ECADC-6FBD-8F4C-9F44-FDE411FE3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C0A98B-A944-D44F-A9E0-705602BC8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462140"/>
            <a:ext cx="5372100" cy="3035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27017-4E65-5C48-BE60-9A854B94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1" y="2462140"/>
            <a:ext cx="4919731" cy="29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00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gar Book ReviewsElgarBlog from Edward Elgar Publishing">
            <a:extLst>
              <a:ext uri="{FF2B5EF4-FFF2-40B4-BE49-F238E27FC236}">
                <a16:creationId xmlns:a16="http://schemas.microsoft.com/office/drawing/2014/main" id="{225D6D24-9E9B-5447-AAED-0EF42D1A6B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391" r="9091"/>
          <a:stretch/>
        </p:blipFill>
        <p:spPr>
          <a:xfrm>
            <a:off x="-3175" y="28367"/>
            <a:ext cx="12192000" cy="6857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84EF8E-6F4E-40EF-BDAD-7950F1585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729B82F5-E700-4045-9F00-635A41F62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16466" y="-18309"/>
            <a:ext cx="11159068" cy="6894618"/>
          </a:xfrm>
          <a:custGeom>
            <a:avLst/>
            <a:gdLst>
              <a:gd name="T0" fmla="*/ 2331 w 2331"/>
              <a:gd name="T1" fmla="*/ 721 h 1440"/>
              <a:gd name="T2" fmla="*/ 2082 w 2331"/>
              <a:gd name="T3" fmla="*/ 0 h 1440"/>
              <a:gd name="T4" fmla="*/ 249 w 2331"/>
              <a:gd name="T5" fmla="*/ 0 h 1440"/>
              <a:gd name="T6" fmla="*/ 0 w 2331"/>
              <a:gd name="T7" fmla="*/ 721 h 1440"/>
              <a:gd name="T8" fmla="*/ 248 w 2331"/>
              <a:gd name="T9" fmla="*/ 1440 h 1440"/>
              <a:gd name="T10" fmla="*/ 2083 w 2331"/>
              <a:gd name="T11" fmla="*/ 1440 h 1440"/>
              <a:gd name="T12" fmla="*/ 2331 w 2331"/>
              <a:gd name="T13" fmla="*/ 721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31" h="1440">
                <a:moveTo>
                  <a:pt x="2331" y="721"/>
                </a:moveTo>
                <a:cubicBezTo>
                  <a:pt x="2331" y="449"/>
                  <a:pt x="2238" y="198"/>
                  <a:pt x="2082" y="0"/>
                </a:cubicBezTo>
                <a:cubicBezTo>
                  <a:pt x="249" y="0"/>
                  <a:pt x="249" y="0"/>
                  <a:pt x="249" y="0"/>
                </a:cubicBezTo>
                <a:cubicBezTo>
                  <a:pt x="93" y="198"/>
                  <a:pt x="0" y="449"/>
                  <a:pt x="0" y="721"/>
                </a:cubicBezTo>
                <a:cubicBezTo>
                  <a:pt x="0" y="992"/>
                  <a:pt x="92" y="1242"/>
                  <a:pt x="248" y="1440"/>
                </a:cubicBezTo>
                <a:cubicBezTo>
                  <a:pt x="2083" y="1440"/>
                  <a:pt x="2083" y="1440"/>
                  <a:pt x="2083" y="1440"/>
                </a:cubicBezTo>
                <a:cubicBezTo>
                  <a:pt x="2239" y="1242"/>
                  <a:pt x="2331" y="992"/>
                  <a:pt x="2331" y="72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4FD70-0870-7D4E-BBFC-D662BFFC6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838200"/>
            <a:ext cx="9437159" cy="1227667"/>
          </a:xfrm>
        </p:spPr>
        <p:txBody>
          <a:bodyPr>
            <a:normAutofit/>
          </a:bodyPr>
          <a:lstStyle/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do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need</a:t>
            </a:r>
            <a:r>
              <a:rPr lang="zh-CN" altLang="en-US"/>
              <a:t> </a:t>
            </a:r>
            <a:r>
              <a:rPr lang="en-US" altLang="zh-CN"/>
              <a:t>next?</a:t>
            </a:r>
            <a:r>
              <a:rPr lang="zh-CN" altLang="en-US"/>
              <a:t> 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1D56AD-54B8-6C4A-AE0A-B32815187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2212336"/>
              </p:ext>
            </p:extLst>
          </p:nvPr>
        </p:nvGraphicFramePr>
        <p:xfrm>
          <a:off x="1380067" y="2006601"/>
          <a:ext cx="9437159" cy="378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6CFACB0-E783-2B40-80C0-F6724EADAE01}"/>
              </a:ext>
            </a:extLst>
          </p:cNvPr>
          <p:cNvSpPr txBox="1"/>
          <p:nvPr/>
        </p:nvSpPr>
        <p:spPr>
          <a:xfrm>
            <a:off x="10005182" y="6657945"/>
            <a:ext cx="218681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lgar.blog/2014/04/10/elgar-book-reviews-3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11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876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1C01-6F1F-E748-A88A-50AC8EF7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靡革匪因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</a:t>
            </a:r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靡故匪新</a:t>
            </a:r>
            <a:endParaRPr lang="en-US" altLang="ja-JP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在这个充满虚幻与谎言的世界中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，真实的力量</a:t>
            </a:r>
            <a:r>
              <a:rPr lang="ja-JP" altLang="en-US">
                <a:latin typeface="SimHei" panose="02010609060101010101" pitchFamily="49" charset="-122"/>
                <a:ea typeface="SimHei" panose="02010609060101010101" pitchFamily="49" charset="-122"/>
              </a:rPr>
              <a:t>大于一切</a:t>
            </a:r>
            <a:endParaRPr 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09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6B5BE70-4451-4286-9D79-27C26F755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76C668-3F88-414B-AAEE-1785E38D5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58C5A54-E70B-4B9B-A7FE-D3A05561B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297762" cy="6858000"/>
          </a:xfrm>
          <a:custGeom>
            <a:avLst/>
            <a:gdLst>
              <a:gd name="connsiteX0" fmla="*/ 5297762 w 5297762"/>
              <a:gd name="connsiteY0" fmla="*/ 0 h 6858000"/>
              <a:gd name="connsiteX1" fmla="*/ 4654296 w 5297762"/>
              <a:gd name="connsiteY1" fmla="*/ 0 h 6858000"/>
              <a:gd name="connsiteX2" fmla="*/ 4470448 w 5297762"/>
              <a:gd name="connsiteY2" fmla="*/ 0 h 6858000"/>
              <a:gd name="connsiteX3" fmla="*/ 0 w 5297762"/>
              <a:gd name="connsiteY3" fmla="*/ 0 h 6858000"/>
              <a:gd name="connsiteX4" fmla="*/ 0 w 5297762"/>
              <a:gd name="connsiteY4" fmla="*/ 70650 h 6858000"/>
              <a:gd name="connsiteX5" fmla="*/ 13678 w 5297762"/>
              <a:gd name="connsiteY5" fmla="*/ 155673 h 6858000"/>
              <a:gd name="connsiteX6" fmla="*/ 37547 w 5297762"/>
              <a:gd name="connsiteY6" fmla="*/ 310664 h 6858000"/>
              <a:gd name="connsiteX7" fmla="*/ 60911 w 5297762"/>
              <a:gd name="connsiteY7" fmla="*/ 466340 h 6858000"/>
              <a:gd name="connsiteX8" fmla="*/ 80914 w 5297762"/>
              <a:gd name="connsiteY8" fmla="*/ 622703 h 6858000"/>
              <a:gd name="connsiteX9" fmla="*/ 101085 w 5297762"/>
              <a:gd name="connsiteY9" fmla="*/ 778379 h 6858000"/>
              <a:gd name="connsiteX10" fmla="*/ 119911 w 5297762"/>
              <a:gd name="connsiteY10" fmla="*/ 934742 h 6858000"/>
              <a:gd name="connsiteX11" fmla="*/ 136047 w 5297762"/>
              <a:gd name="connsiteY11" fmla="*/ 1089047 h 6858000"/>
              <a:gd name="connsiteX12" fmla="*/ 151343 w 5297762"/>
              <a:gd name="connsiteY12" fmla="*/ 1245409 h 6858000"/>
              <a:gd name="connsiteX13" fmla="*/ 165295 w 5297762"/>
              <a:gd name="connsiteY13" fmla="*/ 1401086 h 6858000"/>
              <a:gd name="connsiteX14" fmla="*/ 177397 w 5297762"/>
              <a:gd name="connsiteY14" fmla="*/ 1554019 h 6858000"/>
              <a:gd name="connsiteX15" fmla="*/ 189500 w 5297762"/>
              <a:gd name="connsiteY15" fmla="*/ 1709010 h 6858000"/>
              <a:gd name="connsiteX16" fmla="*/ 199585 w 5297762"/>
              <a:gd name="connsiteY16" fmla="*/ 1861943 h 6858000"/>
              <a:gd name="connsiteX17" fmla="*/ 207485 w 5297762"/>
              <a:gd name="connsiteY17" fmla="*/ 2014877 h 6858000"/>
              <a:gd name="connsiteX18" fmla="*/ 215722 w 5297762"/>
              <a:gd name="connsiteY18" fmla="*/ 2167124 h 6858000"/>
              <a:gd name="connsiteX19" fmla="*/ 222613 w 5297762"/>
              <a:gd name="connsiteY19" fmla="*/ 2318000 h 6858000"/>
              <a:gd name="connsiteX20" fmla="*/ 227488 w 5297762"/>
              <a:gd name="connsiteY20" fmla="*/ 2467505 h 6858000"/>
              <a:gd name="connsiteX21" fmla="*/ 231690 w 5297762"/>
              <a:gd name="connsiteY21" fmla="*/ 2617009 h 6858000"/>
              <a:gd name="connsiteX22" fmla="*/ 235724 w 5297762"/>
              <a:gd name="connsiteY22" fmla="*/ 2765142 h 6858000"/>
              <a:gd name="connsiteX23" fmla="*/ 237573 w 5297762"/>
              <a:gd name="connsiteY23" fmla="*/ 2911217 h 6858000"/>
              <a:gd name="connsiteX24" fmla="*/ 239590 w 5297762"/>
              <a:gd name="connsiteY24" fmla="*/ 3057293 h 6858000"/>
              <a:gd name="connsiteX25" fmla="*/ 240599 w 5297762"/>
              <a:gd name="connsiteY25" fmla="*/ 3201311 h 6858000"/>
              <a:gd name="connsiteX26" fmla="*/ 239590 w 5297762"/>
              <a:gd name="connsiteY26" fmla="*/ 3343957 h 6858000"/>
              <a:gd name="connsiteX27" fmla="*/ 239590 w 5297762"/>
              <a:gd name="connsiteY27" fmla="*/ 3485232 h 6858000"/>
              <a:gd name="connsiteX28" fmla="*/ 237573 w 5297762"/>
              <a:gd name="connsiteY28" fmla="*/ 3625135 h 6858000"/>
              <a:gd name="connsiteX29" fmla="*/ 234548 w 5297762"/>
              <a:gd name="connsiteY29" fmla="*/ 3762295 h 6858000"/>
              <a:gd name="connsiteX30" fmla="*/ 231690 w 5297762"/>
              <a:gd name="connsiteY30" fmla="*/ 3898083 h 6858000"/>
              <a:gd name="connsiteX31" fmla="*/ 228496 w 5297762"/>
              <a:gd name="connsiteY31" fmla="*/ 4031129 h 6858000"/>
              <a:gd name="connsiteX32" fmla="*/ 223622 w 5297762"/>
              <a:gd name="connsiteY32" fmla="*/ 4163488 h 6858000"/>
              <a:gd name="connsiteX33" fmla="*/ 218411 w 5297762"/>
              <a:gd name="connsiteY33" fmla="*/ 4293789 h 6858000"/>
              <a:gd name="connsiteX34" fmla="*/ 213705 w 5297762"/>
              <a:gd name="connsiteY34" fmla="*/ 4421348 h 6858000"/>
              <a:gd name="connsiteX35" fmla="*/ 200425 w 5297762"/>
              <a:gd name="connsiteY35" fmla="*/ 4670294 h 6858000"/>
              <a:gd name="connsiteX36" fmla="*/ 186306 w 5297762"/>
              <a:gd name="connsiteY36" fmla="*/ 4908952 h 6858000"/>
              <a:gd name="connsiteX37" fmla="*/ 171514 w 5297762"/>
              <a:gd name="connsiteY37" fmla="*/ 5138009 h 6858000"/>
              <a:gd name="connsiteX38" fmla="*/ 155209 w 5297762"/>
              <a:gd name="connsiteY38" fmla="*/ 5354722 h 6858000"/>
              <a:gd name="connsiteX39" fmla="*/ 138232 w 5297762"/>
              <a:gd name="connsiteY39" fmla="*/ 5561834 h 6858000"/>
              <a:gd name="connsiteX40" fmla="*/ 119911 w 5297762"/>
              <a:gd name="connsiteY40" fmla="*/ 5753858 h 6858000"/>
              <a:gd name="connsiteX41" fmla="*/ 101925 w 5297762"/>
              <a:gd name="connsiteY41" fmla="*/ 5934223 h 6858000"/>
              <a:gd name="connsiteX42" fmla="*/ 83940 w 5297762"/>
              <a:gd name="connsiteY42" fmla="*/ 6100187 h 6858000"/>
              <a:gd name="connsiteX43" fmla="*/ 66963 w 5297762"/>
              <a:gd name="connsiteY43" fmla="*/ 6252434 h 6858000"/>
              <a:gd name="connsiteX44" fmla="*/ 50826 w 5297762"/>
              <a:gd name="connsiteY44" fmla="*/ 6387537 h 6858000"/>
              <a:gd name="connsiteX45" fmla="*/ 35530 w 5297762"/>
              <a:gd name="connsiteY45" fmla="*/ 6509609 h 6858000"/>
              <a:gd name="connsiteX46" fmla="*/ 22755 w 5297762"/>
              <a:gd name="connsiteY46" fmla="*/ 6612479 h 6858000"/>
              <a:gd name="connsiteX47" fmla="*/ 10653 w 5297762"/>
              <a:gd name="connsiteY47" fmla="*/ 6698890 h 6858000"/>
              <a:gd name="connsiteX48" fmla="*/ 0 w 5297762"/>
              <a:gd name="connsiteY48" fmla="*/ 6771890 h 6858000"/>
              <a:gd name="connsiteX49" fmla="*/ 0 w 5297762"/>
              <a:gd name="connsiteY49" fmla="*/ 6858000 h 6858000"/>
              <a:gd name="connsiteX50" fmla="*/ 4470448 w 5297762"/>
              <a:gd name="connsiteY50" fmla="*/ 6858000 h 6858000"/>
              <a:gd name="connsiteX51" fmla="*/ 4654296 w 5297762"/>
              <a:gd name="connsiteY51" fmla="*/ 6858000 h 6858000"/>
              <a:gd name="connsiteX52" fmla="*/ 5297762 w 5297762"/>
              <a:gd name="connsiteY5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97762" h="6858000">
                <a:moveTo>
                  <a:pt x="5297762" y="0"/>
                </a:moveTo>
                <a:lnTo>
                  <a:pt x="4654296" y="0"/>
                </a:lnTo>
                <a:lnTo>
                  <a:pt x="4470448" y="0"/>
                </a:lnTo>
                <a:lnTo>
                  <a:pt x="0" y="0"/>
                </a:lnTo>
                <a:lnTo>
                  <a:pt x="0" y="70650"/>
                </a:lnTo>
                <a:lnTo>
                  <a:pt x="13678" y="155673"/>
                </a:lnTo>
                <a:lnTo>
                  <a:pt x="37547" y="310664"/>
                </a:lnTo>
                <a:lnTo>
                  <a:pt x="60911" y="466340"/>
                </a:lnTo>
                <a:lnTo>
                  <a:pt x="80914" y="622703"/>
                </a:lnTo>
                <a:lnTo>
                  <a:pt x="101085" y="778379"/>
                </a:lnTo>
                <a:lnTo>
                  <a:pt x="119911" y="934742"/>
                </a:lnTo>
                <a:lnTo>
                  <a:pt x="136047" y="1089047"/>
                </a:lnTo>
                <a:lnTo>
                  <a:pt x="151343" y="1245409"/>
                </a:lnTo>
                <a:lnTo>
                  <a:pt x="165295" y="1401086"/>
                </a:lnTo>
                <a:lnTo>
                  <a:pt x="177397" y="1554019"/>
                </a:lnTo>
                <a:lnTo>
                  <a:pt x="189500" y="1709010"/>
                </a:lnTo>
                <a:lnTo>
                  <a:pt x="199585" y="1861943"/>
                </a:lnTo>
                <a:lnTo>
                  <a:pt x="207485" y="2014877"/>
                </a:lnTo>
                <a:lnTo>
                  <a:pt x="215722" y="2167124"/>
                </a:lnTo>
                <a:lnTo>
                  <a:pt x="222613" y="2318000"/>
                </a:lnTo>
                <a:lnTo>
                  <a:pt x="227488" y="2467505"/>
                </a:lnTo>
                <a:lnTo>
                  <a:pt x="231690" y="2617009"/>
                </a:lnTo>
                <a:lnTo>
                  <a:pt x="235724" y="2765142"/>
                </a:lnTo>
                <a:lnTo>
                  <a:pt x="237573" y="2911217"/>
                </a:lnTo>
                <a:lnTo>
                  <a:pt x="239590" y="3057293"/>
                </a:lnTo>
                <a:lnTo>
                  <a:pt x="240599" y="3201311"/>
                </a:lnTo>
                <a:lnTo>
                  <a:pt x="239590" y="3343957"/>
                </a:lnTo>
                <a:lnTo>
                  <a:pt x="239590" y="3485232"/>
                </a:lnTo>
                <a:lnTo>
                  <a:pt x="237573" y="3625135"/>
                </a:lnTo>
                <a:lnTo>
                  <a:pt x="234548" y="3762295"/>
                </a:lnTo>
                <a:lnTo>
                  <a:pt x="231690" y="3898083"/>
                </a:lnTo>
                <a:lnTo>
                  <a:pt x="228496" y="4031129"/>
                </a:lnTo>
                <a:lnTo>
                  <a:pt x="223622" y="4163488"/>
                </a:lnTo>
                <a:lnTo>
                  <a:pt x="218411" y="4293789"/>
                </a:lnTo>
                <a:lnTo>
                  <a:pt x="213705" y="4421348"/>
                </a:lnTo>
                <a:lnTo>
                  <a:pt x="200425" y="4670294"/>
                </a:lnTo>
                <a:lnTo>
                  <a:pt x="186306" y="4908952"/>
                </a:lnTo>
                <a:lnTo>
                  <a:pt x="171514" y="5138009"/>
                </a:lnTo>
                <a:lnTo>
                  <a:pt x="155209" y="5354722"/>
                </a:lnTo>
                <a:lnTo>
                  <a:pt x="138232" y="5561834"/>
                </a:lnTo>
                <a:lnTo>
                  <a:pt x="119911" y="5753858"/>
                </a:lnTo>
                <a:lnTo>
                  <a:pt x="101925" y="5934223"/>
                </a:lnTo>
                <a:lnTo>
                  <a:pt x="83940" y="6100187"/>
                </a:lnTo>
                <a:lnTo>
                  <a:pt x="66963" y="6252434"/>
                </a:lnTo>
                <a:lnTo>
                  <a:pt x="50826" y="6387537"/>
                </a:lnTo>
                <a:lnTo>
                  <a:pt x="35530" y="6509609"/>
                </a:lnTo>
                <a:lnTo>
                  <a:pt x="22755" y="6612479"/>
                </a:lnTo>
                <a:lnTo>
                  <a:pt x="10653" y="6698890"/>
                </a:lnTo>
                <a:lnTo>
                  <a:pt x="0" y="6771890"/>
                </a:lnTo>
                <a:lnTo>
                  <a:pt x="0" y="6858000"/>
                </a:lnTo>
                <a:lnTo>
                  <a:pt x="4470448" y="6858000"/>
                </a:lnTo>
                <a:lnTo>
                  <a:pt x="4654296" y="6858000"/>
                </a:lnTo>
                <a:lnTo>
                  <a:pt x="5297762" y="6858000"/>
                </a:lnTo>
                <a:close/>
              </a:path>
            </a:pathLst>
          </a:cu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01C01-6F1F-E748-A88A-50AC8EF7D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151677"/>
            <a:ext cx="3968492" cy="4718897"/>
          </a:xfrm>
        </p:spPr>
        <p:txBody>
          <a:bodyPr anchor="ctr">
            <a:normAutofit/>
          </a:bodyPr>
          <a:lstStyle/>
          <a:p>
            <a:r>
              <a:rPr lang="en-US" altLang="zh-CN" sz="13800" dirty="0">
                <a:latin typeface="SimHei" panose="02010609060101010101" pitchFamily="49" charset="-122"/>
                <a:ea typeface="SimHei" panose="02010609060101010101" pitchFamily="49" charset="-122"/>
              </a:rPr>
              <a:t>QA</a:t>
            </a:r>
            <a:endParaRPr lang="en-US" sz="13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478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31022-36F6-0B41-9ACE-27F34134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06E4A-8B2B-E740-A148-45740912A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SimSun" panose="02010600030101010101" pitchFamily="2" charset="-122"/>
                <a:ea typeface="SimSun" panose="02010600030101010101" pitchFamily="2" charset="-122"/>
              </a:rPr>
              <a:t>再见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！</a:t>
            </a:r>
            <a:endParaRPr lang="en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26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6F64-8681-644B-ABEB-1EA8F79B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7749" y="345988"/>
            <a:ext cx="6282266" cy="1456267"/>
          </a:xfrm>
        </p:spPr>
        <p:txBody>
          <a:bodyPr>
            <a:norm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思考几个问题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6EC7-D0AF-3643-ABA4-14D7C0D7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362" y="1655806"/>
            <a:ext cx="7253416" cy="48562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一家物流配送公司希望配送</a:t>
            </a:r>
            <a:r>
              <a:rPr lang="en-US" altLang="zh-CN" dirty="0"/>
              <a:t>100</a:t>
            </a:r>
            <a:r>
              <a:rPr lang="zh-CN" altLang="en-US" dirty="0"/>
              <a:t>个地点，希望每个地点只去一次，并且最终回到出发点。要求得该问题的最优解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 某平台希望针对</a:t>
            </a:r>
            <a:r>
              <a:rPr lang="en-US" altLang="zh-CN" dirty="0"/>
              <a:t>200</a:t>
            </a:r>
            <a:r>
              <a:rPr lang="zh-CN" altLang="en-US" dirty="0"/>
              <a:t>维的用户画像进行消费能力的精准预测。维度包含连续值或者</a:t>
            </a:r>
            <a:r>
              <a:rPr lang="en-US" altLang="zh-CN" dirty="0"/>
              <a:t>categorical</a:t>
            </a:r>
            <a:r>
              <a:rPr lang="zh-CN" altLang="en-US" dirty="0"/>
              <a:t>类型值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 某生物医学实验室希望依据</a:t>
            </a:r>
            <a:r>
              <a:rPr lang="en-US" altLang="zh-CN" dirty="0"/>
              <a:t>10</a:t>
            </a:r>
            <a:r>
              <a:rPr lang="zh-CN" altLang="en-US" dirty="0"/>
              <a:t>个分子的互相关联作用进行模拟，观察其变化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 希望暴力破解某个长度为</a:t>
            </a:r>
            <a:r>
              <a:rPr lang="en-US" altLang="zh-CN" dirty="0"/>
              <a:t>10</a:t>
            </a:r>
            <a:r>
              <a:rPr lang="zh-CN" altLang="en-US" dirty="0"/>
              <a:t>的数字密码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假设非常快，</a:t>
            </a:r>
            <a:r>
              <a:rPr lang="en-US" altLang="zh-CN" dirty="0"/>
              <a:t>1</a:t>
            </a:r>
            <a:r>
              <a:rPr lang="zh-CN" altLang="en-US" dirty="0"/>
              <a:t>秒钟能够暴力搜索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那么，对于长度为</a:t>
            </a:r>
            <a:r>
              <a:rPr lang="en-US" altLang="zh-CN" dirty="0"/>
              <a:t>20</a:t>
            </a:r>
            <a:r>
              <a:rPr lang="zh-CN" altLang="en-US" dirty="0"/>
              <a:t>的密码，同样的机器和方法，时间是多少？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DD5B6-E202-0441-99F0-93D089934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81434"/>
            <a:ext cx="3445714" cy="309830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7860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DE2E-AB50-4241-93F4-91A657F5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目前的AI似乎能解决一些很复杂的问题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4BA3D-C586-8247-8C86-B4EBE6811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AlphaGo</a:t>
            </a:r>
            <a:r>
              <a:rPr lang="zh-CN" altLang="en-US" dirty="0"/>
              <a:t>：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^</a:t>
            </a:r>
            <a:r>
              <a:rPr lang="zh-CN" altLang="en-US" dirty="0"/>
              <a:t> </a:t>
            </a:r>
            <a:r>
              <a:rPr lang="en-US" altLang="zh-CN" dirty="0"/>
              <a:t>361</a:t>
            </a:r>
            <a:r>
              <a:rPr lang="zh-CN" altLang="en-US" dirty="0"/>
              <a:t> 个状态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为什么这种能力目前没有应用在更加实际的领域呢？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Generalization!</a:t>
            </a:r>
            <a:r>
              <a:rPr lang="zh-CN" altLang="en-US" dirty="0"/>
              <a:t> 泛化性能是持久存在的问题</a:t>
            </a:r>
            <a:endParaRPr lang="en-CN" dirty="0"/>
          </a:p>
        </p:txBody>
      </p:sp>
      <p:pic>
        <p:nvPicPr>
          <p:cNvPr id="4098" name="Picture 2" descr="人類背水一戰！纏鬥五小時，AlphaGo擊敗世界圍棋冠軍柯潔拿首勝｜數位時代BusinessNext">
            <a:extLst>
              <a:ext uri="{FF2B5EF4-FFF2-40B4-BE49-F238E27FC236}">
                <a16:creationId xmlns:a16="http://schemas.microsoft.com/office/drawing/2014/main" id="{4B239A8A-7D28-E44D-9691-C9766D86C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87" y="2497666"/>
            <a:ext cx="4662112" cy="260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953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BCB63-9F2A-B84D-A6BE-39A28169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9AF52-7725-694D-969D-5C840CCB3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时间复杂度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limitation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complexity)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顺序执行</a:t>
            </a:r>
            <a:r>
              <a:rPr lang="en-US" altLang="zh-CN" dirty="0"/>
              <a:t>(sequential</a:t>
            </a:r>
            <a:r>
              <a:rPr lang="zh-CN" altLang="en-US" dirty="0"/>
              <a:t> </a:t>
            </a:r>
            <a:r>
              <a:rPr lang="en-US" altLang="zh-CN" dirty="0"/>
              <a:t>executing)</a:t>
            </a:r>
            <a:endParaRPr lang="en-CN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 思考一下，目前的计算机原理： </a:t>
            </a:r>
            <a:endParaRPr lang="en-US" altLang="zh-CN" dirty="0"/>
          </a:p>
          <a:p>
            <a:pPr lvl="1"/>
            <a:r>
              <a:rPr lang="zh-CN" altLang="en-US" dirty="0"/>
              <a:t>冯诺依曼结构</a:t>
            </a:r>
            <a:endParaRPr lang="en-US" altLang="zh-CN" dirty="0"/>
          </a:p>
          <a:p>
            <a:pPr lvl="1"/>
            <a:r>
              <a:rPr lang="zh-CN" altLang="en-US" dirty="0"/>
              <a:t>指令系统（</a:t>
            </a:r>
            <a:r>
              <a:rPr lang="en-US" altLang="zh-CN" dirty="0"/>
              <a:t>instructions)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二进制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122" name="Picture 2" descr="Von Neumann Architecture Diagram | Quizlet">
            <a:extLst>
              <a:ext uri="{FF2B5EF4-FFF2-40B4-BE49-F238E27FC236}">
                <a16:creationId xmlns:a16="http://schemas.microsoft.com/office/drawing/2014/main" id="{48CA2E42-99C5-F84C-A6C3-B9DD09CA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44" y="2687022"/>
            <a:ext cx="4005504" cy="255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66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14A26-F3E8-0E4A-B8E9-A3B369E14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751F1-E060-0A4A-A0D6-E7C068C9D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目前的计算机（包括超级计算机）面对极其多的输入</a:t>
            </a:r>
            <a:r>
              <a:rPr lang="en-US" altLang="zh-CN" dirty="0"/>
              <a:t>states</a:t>
            </a:r>
            <a:r>
              <a:rPr lang="zh-CN" altLang="en-US" dirty="0"/>
              <a:t> 首先无法做到在内存中存储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 目前的计算机（包括超级计算机）面对极其多的输入</a:t>
            </a:r>
            <a:r>
              <a:rPr lang="en-US" altLang="zh-CN" dirty="0"/>
              <a:t>states</a:t>
            </a:r>
            <a:r>
              <a:rPr lang="zh-CN" altLang="en-US" dirty="0"/>
              <a:t> 需要一个一个顺序进行执行</a:t>
            </a:r>
            <a:endParaRPr lang="en-US" altLang="zh-CN" dirty="0"/>
          </a:p>
          <a:p>
            <a:endParaRPr lang="en-US" dirty="0"/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为什么CPU内部要</a:t>
            </a:r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顺序执行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为什么CPU内部要用二进制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？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16056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A7432-D855-A745-A4D3-39243F89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5458" y="639097"/>
            <a:ext cx="6593075" cy="1612490"/>
          </a:xfrm>
        </p:spPr>
        <p:txBody>
          <a:bodyPr>
            <a:normAutofit/>
          </a:bodyPr>
          <a:lstStyle/>
          <a:p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Given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a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question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5" name="Picture 4" descr="Formulae written on a blackboard">
            <a:extLst>
              <a:ext uri="{FF2B5EF4-FFF2-40B4-BE49-F238E27FC236}">
                <a16:creationId xmlns:a16="http://schemas.microsoft.com/office/drawing/2014/main" id="{D7B95571-3CE3-4984-9761-1C03B32CE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39" r="29337" b="-2"/>
          <a:stretch/>
        </p:blipFill>
        <p:spPr>
          <a:xfrm>
            <a:off x="20" y="975"/>
            <a:ext cx="4635988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8BE5-38AC-914E-9B59-C608F274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458" y="2251587"/>
            <a:ext cx="6593075" cy="3972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G</a:t>
            </a:r>
            <a:r>
              <a:rPr lang="en-CN"/>
              <a:t>ive</a:t>
            </a:r>
            <a:r>
              <a:rPr lang="en-US" altLang="zh-CN"/>
              <a:t>n</a:t>
            </a:r>
            <a:r>
              <a:rPr lang="zh-CN" altLang="en-US"/>
              <a:t> </a:t>
            </a:r>
            <a:r>
              <a:rPr lang="en-US" altLang="zh-CN"/>
              <a:t>a</a:t>
            </a:r>
            <a:r>
              <a:rPr lang="zh-CN" altLang="en-US"/>
              <a:t> </a:t>
            </a:r>
            <a:r>
              <a:rPr lang="en-US" altLang="zh-CN"/>
              <a:t>X,</a:t>
            </a:r>
            <a:r>
              <a:rPr lang="zh-CN" altLang="en-US"/>
              <a:t> </a:t>
            </a:r>
            <a:r>
              <a:rPr lang="en-US" altLang="zh-CN"/>
              <a:t>find</a:t>
            </a:r>
            <a:r>
              <a:rPr lang="zh-CN" altLang="en-US"/>
              <a:t> </a:t>
            </a:r>
            <a:r>
              <a:rPr lang="en-US" altLang="zh-CN" i="1"/>
              <a:t>p,</a:t>
            </a:r>
            <a:r>
              <a:rPr lang="zh-CN" altLang="en-US" i="1"/>
              <a:t> </a:t>
            </a:r>
            <a:r>
              <a:rPr lang="en-US" altLang="zh-CN" i="1"/>
              <a:t>q,</a:t>
            </a:r>
            <a:r>
              <a:rPr lang="zh-CN" altLang="en-US" i="1"/>
              <a:t> </a:t>
            </a:r>
            <a:r>
              <a:rPr lang="en-US" altLang="zh-CN"/>
              <a:t>s.t</a:t>
            </a:r>
            <a:r>
              <a:rPr lang="zh-CN" altLang="en-US"/>
              <a:t> </a:t>
            </a:r>
            <a:r>
              <a:rPr lang="en-US" altLang="zh-CN" i="1"/>
              <a:t>p</a:t>
            </a:r>
            <a:r>
              <a:rPr lang="zh-CN" altLang="en-US" i="1"/>
              <a:t> * </a:t>
            </a:r>
            <a:r>
              <a:rPr lang="en-US" altLang="zh-CN" i="1"/>
              <a:t>q</a:t>
            </a:r>
            <a:r>
              <a:rPr lang="zh-CN" altLang="en-US" i="1"/>
              <a:t> </a:t>
            </a:r>
            <a:r>
              <a:rPr lang="en-US" altLang="zh-CN" i="1"/>
              <a:t>=</a:t>
            </a:r>
            <a:r>
              <a:rPr lang="zh-CN" altLang="en-US" i="1"/>
              <a:t> </a:t>
            </a:r>
            <a:r>
              <a:rPr lang="en-US" altLang="zh-CN" i="1"/>
              <a:t>X</a:t>
            </a:r>
          </a:p>
          <a:p>
            <a:pPr>
              <a:lnSpc>
                <a:spcPct val="90000"/>
              </a:lnSpc>
            </a:pPr>
            <a:endParaRPr lang="en-US" i="1"/>
          </a:p>
          <a:p>
            <a:pPr>
              <a:lnSpc>
                <a:spcPct val="90000"/>
              </a:lnSpc>
            </a:pPr>
            <a:r>
              <a:rPr lang="en-US" altLang="zh-CN" i="1"/>
              <a:t>2000</a:t>
            </a:r>
            <a:r>
              <a:rPr lang="zh-CN" altLang="en-US" i="1"/>
              <a:t> </a:t>
            </a:r>
            <a:r>
              <a:rPr lang="en-US" altLang="zh-CN" i="1"/>
              <a:t>=</a:t>
            </a:r>
            <a:r>
              <a:rPr lang="zh-CN" altLang="en-US" i="1"/>
              <a:t> </a:t>
            </a:r>
            <a:r>
              <a:rPr lang="en-US" altLang="zh-CN" i="1"/>
              <a:t>2</a:t>
            </a:r>
            <a:r>
              <a:rPr lang="zh-CN" altLang="en-US" i="1"/>
              <a:t> * </a:t>
            </a:r>
            <a:r>
              <a:rPr lang="en-US" altLang="zh-CN" i="1"/>
              <a:t>1000</a:t>
            </a:r>
          </a:p>
          <a:p>
            <a:pPr>
              <a:lnSpc>
                <a:spcPct val="90000"/>
              </a:lnSpc>
            </a:pPr>
            <a:endParaRPr lang="en-US" i="1"/>
          </a:p>
          <a:p>
            <a:pPr>
              <a:lnSpc>
                <a:spcPct val="90000"/>
              </a:lnSpc>
            </a:pPr>
            <a:r>
              <a:rPr lang="en-US" altLang="zh-CN" i="1"/>
              <a:t>23701</a:t>
            </a:r>
            <a:r>
              <a:rPr lang="zh-CN" altLang="en-US" i="1"/>
              <a:t> </a:t>
            </a:r>
            <a:r>
              <a:rPr lang="en-US" altLang="zh-CN" i="1"/>
              <a:t>=</a:t>
            </a:r>
            <a:r>
              <a:rPr lang="zh-CN" altLang="en-US" i="1"/>
              <a:t> </a:t>
            </a:r>
            <a:r>
              <a:rPr lang="en-US" altLang="zh-CN" i="1"/>
              <a:t>137</a:t>
            </a:r>
            <a:r>
              <a:rPr lang="zh-CN" altLang="en-US" i="1"/>
              <a:t> * </a:t>
            </a:r>
            <a:r>
              <a:rPr lang="en-US" altLang="zh-CN" i="1"/>
              <a:t>173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i="1"/>
              <a:t> </a:t>
            </a:r>
            <a:r>
              <a:rPr lang="en-US" altLang="zh-CN" i="1"/>
              <a:t>x=2140324650240744961264423072839333563008614715144755017797754920881418023447140136643345519095804679610992851872470914587687396261921557363047454770520805119056493106687691590019759405693457452230589325976697471681738069364894699871578494975937497937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i="1"/>
              <a:t>-&gt;</a:t>
            </a:r>
            <a:r>
              <a:rPr lang="zh-CN" altLang="en-US" i="1"/>
              <a:t> </a:t>
            </a:r>
            <a:r>
              <a:rPr lang="en-US" altLang="zh-CN" i="1"/>
              <a:t>need</a:t>
            </a:r>
            <a:r>
              <a:rPr lang="zh-CN" altLang="en-US" i="1"/>
              <a:t> </a:t>
            </a:r>
            <a:r>
              <a:rPr lang="en-US" altLang="zh-CN" i="1"/>
              <a:t>about</a:t>
            </a:r>
            <a:r>
              <a:rPr lang="zh-CN" altLang="en-US" i="1"/>
              <a:t> </a:t>
            </a:r>
            <a:r>
              <a:rPr lang="en-US" altLang="zh-CN" i="1"/>
              <a:t>2700</a:t>
            </a:r>
            <a:r>
              <a:rPr lang="zh-CN" altLang="en-US" i="1"/>
              <a:t> </a:t>
            </a:r>
            <a:r>
              <a:rPr lang="en-US" altLang="zh-CN" i="1"/>
              <a:t>years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821482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6CA45-6875-FF4E-BB0D-5C426B616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609600"/>
            <a:ext cx="5147730" cy="1641987"/>
          </a:xfrm>
        </p:spPr>
        <p:txBody>
          <a:bodyPr>
            <a:normAutofit/>
          </a:bodyPr>
          <a:lstStyle/>
          <a:p>
            <a:endParaRPr lang="en-CN"/>
          </a:p>
        </p:txBody>
      </p:sp>
      <p:pic>
        <p:nvPicPr>
          <p:cNvPr id="7" name="Picture 4" descr="A molecular model">
            <a:extLst>
              <a:ext uri="{FF2B5EF4-FFF2-40B4-BE49-F238E27FC236}">
                <a16:creationId xmlns:a16="http://schemas.microsoft.com/office/drawing/2014/main" id="{509BC390-07C7-4980-AE57-0F6E01CB0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16" r="29750" b="-2"/>
          <a:stretch/>
        </p:blipFill>
        <p:spPr>
          <a:xfrm>
            <a:off x="20" y="975"/>
            <a:ext cx="609598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64AEA-4B0E-3749-9637-626F5AC30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0" y="2251587"/>
            <a:ext cx="5147730" cy="3637935"/>
          </a:xfrm>
        </p:spPr>
        <p:txBody>
          <a:bodyPr>
            <a:normAutofit/>
          </a:bodyPr>
          <a:lstStyle/>
          <a:p>
            <a:r>
              <a:rPr lang="en-US" altLang="zh-CN" dirty="0"/>
              <a:t>Early</a:t>
            </a:r>
            <a:r>
              <a:rPr lang="zh-CN" altLang="en-US" dirty="0"/>
              <a:t>  </a:t>
            </a:r>
            <a:r>
              <a:rPr lang="en-US" altLang="zh-CN" dirty="0"/>
              <a:t>20</a:t>
            </a:r>
            <a:r>
              <a:rPr lang="en-US" altLang="zh-CN" baseline="30000" dirty="0"/>
              <a:t>th</a:t>
            </a:r>
            <a:r>
              <a:rPr lang="zh-CN" altLang="en-US" dirty="0"/>
              <a:t> </a:t>
            </a:r>
            <a:r>
              <a:rPr lang="en-US" altLang="zh-CN" dirty="0"/>
              <a:t>century.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Physicists</a:t>
            </a:r>
            <a:r>
              <a:rPr lang="zh-CN" altLang="en-US" dirty="0"/>
              <a:t> </a:t>
            </a:r>
            <a:r>
              <a:rPr lang="en-US" altLang="zh-CN" dirty="0"/>
              <a:t>saw</a:t>
            </a:r>
            <a:r>
              <a:rPr lang="zh-CN" altLang="en-US" dirty="0"/>
              <a:t> </a:t>
            </a:r>
            <a:r>
              <a:rPr lang="en-US" altLang="zh-CN" dirty="0"/>
              <a:t>strange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physics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explain.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discovered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useful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intractable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en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B601956-649D-7541-96E7-4C833D9D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749300"/>
            <a:ext cx="7112000" cy="535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946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578CB-BA37-2143-8054-32E2AF93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984F-B57E-224E-9424-FB6B3A6B4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量子比特</a:t>
            </a:r>
            <a:r>
              <a:rPr lang="zh-CN" altLang="en-US" dirty="0"/>
              <a:t>：可以制备在两个逻辑态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的相干叠加态，换句话讲，它可以同时存储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1,</a:t>
            </a:r>
            <a:r>
              <a:rPr lang="zh-CN" altLang="en-US" dirty="0"/>
              <a:t> 长度为</a:t>
            </a:r>
            <a:r>
              <a:rPr lang="en-US" altLang="zh-CN" dirty="0"/>
              <a:t>N</a:t>
            </a:r>
            <a:r>
              <a:rPr lang="zh-CN" altLang="en-US" dirty="0"/>
              <a:t>的存储单元，可以一次性存储</a:t>
            </a:r>
            <a:r>
              <a:rPr lang="en-US" altLang="zh-CN" dirty="0"/>
              <a:t>2^N</a:t>
            </a:r>
            <a:r>
              <a:rPr lang="zh-CN" altLang="en-US" dirty="0"/>
              <a:t>个状态</a:t>
            </a:r>
            <a:endParaRPr lang="en-CN" dirty="0"/>
          </a:p>
          <a:p>
            <a:r>
              <a:rPr lang="en-CN" dirty="0"/>
              <a:t>物理比特</a:t>
            </a:r>
            <a:r>
              <a:rPr lang="zh-CN" altLang="en-US" dirty="0"/>
              <a:t>：长度为</a:t>
            </a:r>
            <a:r>
              <a:rPr lang="en-US" altLang="zh-CN" dirty="0"/>
              <a:t>N</a:t>
            </a:r>
            <a:r>
              <a:rPr lang="zh-CN" altLang="en-US" dirty="0"/>
              <a:t>的存储单元，存储一个状态，该状态属于整体的</a:t>
            </a:r>
            <a:r>
              <a:rPr lang="en-US" altLang="zh-CN" dirty="0"/>
              <a:t>2^N</a:t>
            </a:r>
            <a:r>
              <a:rPr lang="zh-CN" altLang="en-US" dirty="0"/>
              <a:t>之一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CN" dirty="0"/>
              <a:t>量子运算</a:t>
            </a:r>
            <a:r>
              <a:rPr lang="zh-CN" altLang="en-US" dirty="0"/>
              <a:t>：对于长度为</a:t>
            </a:r>
            <a:r>
              <a:rPr lang="en-US" altLang="zh-CN" dirty="0"/>
              <a:t>N</a:t>
            </a:r>
            <a:r>
              <a:rPr lang="zh-CN" altLang="en-US" dirty="0"/>
              <a:t>的存储单元，一次可以处理</a:t>
            </a:r>
            <a:r>
              <a:rPr lang="en-US" altLang="zh-CN" dirty="0"/>
              <a:t>2^N</a:t>
            </a:r>
            <a:r>
              <a:rPr lang="zh-CN" altLang="en-US" dirty="0"/>
              <a:t>个输入</a:t>
            </a:r>
            <a:endParaRPr lang="en-CN" dirty="0"/>
          </a:p>
          <a:p>
            <a:r>
              <a:rPr lang="en-CN" dirty="0"/>
              <a:t>物理运算</a:t>
            </a:r>
            <a:r>
              <a:rPr lang="zh-CN" altLang="en-US" dirty="0"/>
              <a:t>：对于长度为</a:t>
            </a:r>
            <a:r>
              <a:rPr lang="en-US" altLang="zh-CN" dirty="0"/>
              <a:t>N</a:t>
            </a:r>
            <a:r>
              <a:rPr lang="zh-CN" altLang="en-US" dirty="0"/>
              <a:t>的存储单元，一次处理一个输入</a:t>
            </a:r>
            <a:endParaRPr lang="en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31DAD1-8154-DD4C-8FA1-505139AF9F94}"/>
              </a:ext>
            </a:extLst>
          </p:cNvPr>
          <p:cNvSpPr/>
          <p:nvPr/>
        </p:nvSpPr>
        <p:spPr>
          <a:xfrm>
            <a:off x="3258208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2A151F-4954-9648-8484-F7DCF3B14432}"/>
              </a:ext>
            </a:extLst>
          </p:cNvPr>
          <p:cNvSpPr/>
          <p:nvPr/>
        </p:nvSpPr>
        <p:spPr>
          <a:xfrm>
            <a:off x="4067504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8A90E-E2AB-954E-8968-B95F1ECAA175}"/>
              </a:ext>
            </a:extLst>
          </p:cNvPr>
          <p:cNvSpPr/>
          <p:nvPr/>
        </p:nvSpPr>
        <p:spPr>
          <a:xfrm>
            <a:off x="4876800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A19964-7254-ED4B-873B-D9D510507F0C}"/>
              </a:ext>
            </a:extLst>
          </p:cNvPr>
          <p:cNvSpPr/>
          <p:nvPr/>
        </p:nvSpPr>
        <p:spPr>
          <a:xfrm>
            <a:off x="5686096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1A0F1C-36FC-D64B-937F-AB5512221C6F}"/>
              </a:ext>
            </a:extLst>
          </p:cNvPr>
          <p:cNvSpPr/>
          <p:nvPr/>
        </p:nvSpPr>
        <p:spPr>
          <a:xfrm>
            <a:off x="6495392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670506-AB24-F944-B4E0-0BB3233EB038}"/>
              </a:ext>
            </a:extLst>
          </p:cNvPr>
          <p:cNvSpPr/>
          <p:nvPr/>
        </p:nvSpPr>
        <p:spPr>
          <a:xfrm>
            <a:off x="7304688" y="3572494"/>
            <a:ext cx="809296" cy="830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0/1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4985263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{F72D0E40-71F6-C946-A9F7-24E9B8220502}tf10001058</Template>
  <TotalTime>725</TotalTime>
  <Words>830</Words>
  <Application>Microsoft Macintosh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SimHei</vt:lpstr>
      <vt:lpstr>SimSun</vt:lpstr>
      <vt:lpstr>Arial</vt:lpstr>
      <vt:lpstr>Calibri</vt:lpstr>
      <vt:lpstr>Calibri Light</vt:lpstr>
      <vt:lpstr>Celestial</vt:lpstr>
      <vt:lpstr>The next step of computing Quantum Computing and Others</vt:lpstr>
      <vt:lpstr>What is a computer 什么是计算机？</vt:lpstr>
      <vt:lpstr>思考几个问题</vt:lpstr>
      <vt:lpstr>目前的AI似乎能解决一些很复杂的问题</vt:lpstr>
      <vt:lpstr>The limitation of current computing</vt:lpstr>
      <vt:lpstr>PowerPoint Presentation</vt:lpstr>
      <vt:lpstr>Given a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第一课 为什么递归是计算机最核心的思想？</vt:lpstr>
      <vt:lpstr>第二课 数据结构的力量 – 树、图与分治算法</vt:lpstr>
      <vt:lpstr>第三课 排序与查找如何影响我们的生活</vt:lpstr>
      <vt:lpstr>第四课 构建一个CPU</vt:lpstr>
      <vt:lpstr>第五课 一个计算机语言是如何产生的 </vt:lpstr>
      <vt:lpstr>第六课 探秘操作系统的原理，数据结构与算法在操作系统中的应用</vt:lpstr>
      <vt:lpstr>第七课 从蒙特卡洛模拟到机器学习 论数学的力量</vt:lpstr>
      <vt:lpstr>第八课 重要的AI数学方法之概率模型、凸优化、支撑向量</vt:lpstr>
      <vt:lpstr>第九课 如何智能决策 – 强化学习的原理</vt:lpstr>
      <vt:lpstr>PowerPoint Presentation</vt:lpstr>
      <vt:lpstr>第十课 我们的计算极限在哪里 – 计算复杂性与可计算性</vt:lpstr>
      <vt:lpstr>第十一课 当代人工智能的极限在哪里 未来AI的发展趋势</vt:lpstr>
      <vt:lpstr>第十二课 量子计算机能做什么</vt:lpstr>
      <vt:lpstr>What do you need next?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next step of computing Quantum Computing and Others</dc:title>
  <dc:creator>minquan gao</dc:creator>
  <cp:lastModifiedBy>minquan gao</cp:lastModifiedBy>
  <cp:revision>2</cp:revision>
  <dcterms:created xsi:type="dcterms:W3CDTF">2022-02-25T02:15:44Z</dcterms:created>
  <dcterms:modified xsi:type="dcterms:W3CDTF">2022-02-25T14:44:01Z</dcterms:modified>
</cp:coreProperties>
</file>